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92F39FB-D7A9-4D95-9311-E336B93C0BCE}">
  <a:tblStyle styleId="{E92F39FB-D7A9-4D95-9311-E336B93C0BC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69" name="Shape 1369"/>
        <p:cNvGrpSpPr/>
        <p:nvPr/>
      </p:nvGrpSpPr>
      <p:grpSpPr>
        <a:xfrm>
          <a:off x="0" y="0"/>
          <a:ext cx="0" cy="0"/>
          <a:chOff x="0" y="0"/>
          <a:chExt cx="0" cy="0"/>
        </a:xfrm>
      </p:grpSpPr>
      <p:sp>
        <p:nvSpPr>
          <p:cNvPr id="1370" name="Google Shape;1370;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1" name="Google Shape;1371;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2" name="Google Shape;1372;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3" name="Google Shape;1373;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1374" name="Google Shape;1374;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5" name="Google Shape;1375;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7" name="Google Shape;157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3" name="Google Shape;251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1" name="Shape 2521"/>
        <p:cNvGrpSpPr/>
        <p:nvPr/>
      </p:nvGrpSpPr>
      <p:grpSpPr>
        <a:xfrm>
          <a:off x="0" y="0"/>
          <a:ext cx="0" cy="0"/>
          <a:chOff x="0" y="0"/>
          <a:chExt cx="0" cy="0"/>
        </a:xfrm>
      </p:grpSpPr>
      <p:sp>
        <p:nvSpPr>
          <p:cNvPr id="2522" name="Google Shape;2522;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3" name="Google Shape;2523;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0" name="Shape 2530"/>
        <p:cNvGrpSpPr/>
        <p:nvPr/>
      </p:nvGrpSpPr>
      <p:grpSpPr>
        <a:xfrm>
          <a:off x="0" y="0"/>
          <a:ext cx="0" cy="0"/>
          <a:chOff x="0" y="0"/>
          <a:chExt cx="0" cy="0"/>
        </a:xfrm>
      </p:grpSpPr>
      <p:sp>
        <p:nvSpPr>
          <p:cNvPr id="2531" name="Google Shape;2531;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2" name="Google Shape;2532;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0" name="Shape 2540"/>
        <p:cNvGrpSpPr/>
        <p:nvPr/>
      </p:nvGrpSpPr>
      <p:grpSpPr>
        <a:xfrm>
          <a:off x="0" y="0"/>
          <a:ext cx="0" cy="0"/>
          <a:chOff x="0" y="0"/>
          <a:chExt cx="0" cy="0"/>
        </a:xfrm>
      </p:grpSpPr>
      <p:sp>
        <p:nvSpPr>
          <p:cNvPr id="2541" name="Google Shape;2541;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2" name="Google Shape;254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0" name="Shape 2550"/>
        <p:cNvGrpSpPr/>
        <p:nvPr/>
      </p:nvGrpSpPr>
      <p:grpSpPr>
        <a:xfrm>
          <a:off x="0" y="0"/>
          <a:ext cx="0" cy="0"/>
          <a:chOff x="0" y="0"/>
          <a:chExt cx="0" cy="0"/>
        </a:xfrm>
      </p:grpSpPr>
      <p:sp>
        <p:nvSpPr>
          <p:cNvPr id="2551" name="Google Shape;2551;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2" name="Google Shape;2552;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4" name="Shape 2564"/>
        <p:cNvGrpSpPr/>
        <p:nvPr/>
      </p:nvGrpSpPr>
      <p:grpSpPr>
        <a:xfrm>
          <a:off x="0" y="0"/>
          <a:ext cx="0" cy="0"/>
          <a:chOff x="0" y="0"/>
          <a:chExt cx="0" cy="0"/>
        </a:xfrm>
      </p:grpSpPr>
      <p:sp>
        <p:nvSpPr>
          <p:cNvPr id="2565" name="Google Shape;2565;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6" name="Google Shape;2566;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5" name="Shape 2575"/>
        <p:cNvGrpSpPr/>
        <p:nvPr/>
      </p:nvGrpSpPr>
      <p:grpSpPr>
        <a:xfrm>
          <a:off x="0" y="0"/>
          <a:ext cx="0" cy="0"/>
          <a:chOff x="0" y="0"/>
          <a:chExt cx="0" cy="0"/>
        </a:xfrm>
      </p:grpSpPr>
      <p:sp>
        <p:nvSpPr>
          <p:cNvPr id="2576" name="Google Shape;2576;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7" name="Google Shape;2577;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5" name="Shape 2585"/>
        <p:cNvGrpSpPr/>
        <p:nvPr/>
      </p:nvGrpSpPr>
      <p:grpSpPr>
        <a:xfrm>
          <a:off x="0" y="0"/>
          <a:ext cx="0" cy="0"/>
          <a:chOff x="0" y="0"/>
          <a:chExt cx="0" cy="0"/>
        </a:xfrm>
      </p:grpSpPr>
      <p:sp>
        <p:nvSpPr>
          <p:cNvPr id="2586" name="Google Shape;2586;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5" name="Shape 2595"/>
        <p:cNvGrpSpPr/>
        <p:nvPr/>
      </p:nvGrpSpPr>
      <p:grpSpPr>
        <a:xfrm>
          <a:off x="0" y="0"/>
          <a:ext cx="0" cy="0"/>
          <a:chOff x="0" y="0"/>
          <a:chExt cx="0" cy="0"/>
        </a:xfrm>
      </p:grpSpPr>
      <p:sp>
        <p:nvSpPr>
          <p:cNvPr id="2596" name="Google Shape;2596;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7" name="Google Shape;2597;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8" name="Google Shape;2608;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586" name="Google Shape;158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7" name="Google Shape;158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Where some of these assumptions do not apply (e.g. clearly defined start and end-points, certainty of durations) there are more complicated techniques that can be applied, e.g. PERT risk – see Section 7.10.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7" name="Shape 2617"/>
        <p:cNvGrpSpPr/>
        <p:nvPr/>
      </p:nvGrpSpPr>
      <p:grpSpPr>
        <a:xfrm>
          <a:off x="0" y="0"/>
          <a:ext cx="0" cy="0"/>
          <a:chOff x="0" y="0"/>
          <a:chExt cx="0" cy="0"/>
        </a:xfrm>
      </p:grpSpPr>
      <p:sp>
        <p:nvSpPr>
          <p:cNvPr id="2618" name="Google Shape;2618;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9" name="Google Shape;2619;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8" name="Shape 2628"/>
        <p:cNvGrpSpPr/>
        <p:nvPr/>
      </p:nvGrpSpPr>
      <p:grpSpPr>
        <a:xfrm>
          <a:off x="0" y="0"/>
          <a:ext cx="0" cy="0"/>
          <a:chOff x="0" y="0"/>
          <a:chExt cx="0" cy="0"/>
        </a:xfrm>
      </p:grpSpPr>
      <p:sp>
        <p:nvSpPr>
          <p:cNvPr id="2629" name="Google Shape;2629;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0" name="Google Shape;2630;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9" name="Shape 2639"/>
        <p:cNvGrpSpPr/>
        <p:nvPr/>
      </p:nvGrpSpPr>
      <p:grpSpPr>
        <a:xfrm>
          <a:off x="0" y="0"/>
          <a:ext cx="0" cy="0"/>
          <a:chOff x="0" y="0"/>
          <a:chExt cx="0" cy="0"/>
        </a:xfrm>
      </p:grpSpPr>
      <p:sp>
        <p:nvSpPr>
          <p:cNvPr id="2640" name="Google Shape;2640;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1" name="Google Shape;264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9" name="Shape 2649"/>
        <p:cNvGrpSpPr/>
        <p:nvPr/>
      </p:nvGrpSpPr>
      <p:grpSpPr>
        <a:xfrm>
          <a:off x="0" y="0"/>
          <a:ext cx="0" cy="0"/>
          <a:chOff x="0" y="0"/>
          <a:chExt cx="0" cy="0"/>
        </a:xfrm>
      </p:grpSpPr>
      <p:sp>
        <p:nvSpPr>
          <p:cNvPr id="2650" name="Google Shape;2650;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1" name="Google Shape;2651;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8" name="Shape 2658"/>
        <p:cNvGrpSpPr/>
        <p:nvPr/>
      </p:nvGrpSpPr>
      <p:grpSpPr>
        <a:xfrm>
          <a:off x="0" y="0"/>
          <a:ext cx="0" cy="0"/>
          <a:chOff x="0" y="0"/>
          <a:chExt cx="0" cy="0"/>
        </a:xfrm>
      </p:grpSpPr>
      <p:sp>
        <p:nvSpPr>
          <p:cNvPr id="2659" name="Google Shape;2659;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0" name="Google Shape;2660;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7" name="Shape 2667"/>
        <p:cNvGrpSpPr/>
        <p:nvPr/>
      </p:nvGrpSpPr>
      <p:grpSpPr>
        <a:xfrm>
          <a:off x="0" y="0"/>
          <a:ext cx="0" cy="0"/>
          <a:chOff x="0" y="0"/>
          <a:chExt cx="0" cy="0"/>
        </a:xfrm>
      </p:grpSpPr>
      <p:sp>
        <p:nvSpPr>
          <p:cNvPr id="2668" name="Google Shape;2668;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9" name="Google Shape;2669;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0" name="Shape 2680"/>
        <p:cNvGrpSpPr/>
        <p:nvPr/>
      </p:nvGrpSpPr>
      <p:grpSpPr>
        <a:xfrm>
          <a:off x="0" y="0"/>
          <a:ext cx="0" cy="0"/>
          <a:chOff x="0" y="0"/>
          <a:chExt cx="0" cy="0"/>
        </a:xfrm>
      </p:grpSpPr>
      <p:sp>
        <p:nvSpPr>
          <p:cNvPr id="2681" name="Google Shape;2681;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2" name="Google Shape;2682;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9" name="Shape 2689"/>
        <p:cNvGrpSpPr/>
        <p:nvPr/>
      </p:nvGrpSpPr>
      <p:grpSpPr>
        <a:xfrm>
          <a:off x="0" y="0"/>
          <a:ext cx="0" cy="0"/>
          <a:chOff x="0" y="0"/>
          <a:chExt cx="0" cy="0"/>
        </a:xfrm>
      </p:grpSpPr>
      <p:sp>
        <p:nvSpPr>
          <p:cNvPr id="2690" name="Google Shape;2690;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1" name="Google Shape;2691;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0" name="Shape 2700"/>
        <p:cNvGrpSpPr/>
        <p:nvPr/>
      </p:nvGrpSpPr>
      <p:grpSpPr>
        <a:xfrm>
          <a:off x="0" y="0"/>
          <a:ext cx="0" cy="0"/>
          <a:chOff x="0" y="0"/>
          <a:chExt cx="0" cy="0"/>
        </a:xfrm>
      </p:grpSpPr>
      <p:sp>
        <p:nvSpPr>
          <p:cNvPr id="2701" name="Google Shape;2701;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2" name="Google Shape;2702;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7" name="Shape 2707"/>
        <p:cNvGrpSpPr/>
        <p:nvPr/>
      </p:nvGrpSpPr>
      <p:grpSpPr>
        <a:xfrm>
          <a:off x="0" y="0"/>
          <a:ext cx="0" cy="0"/>
          <a:chOff x="0" y="0"/>
          <a:chExt cx="0" cy="0"/>
        </a:xfrm>
      </p:grpSpPr>
      <p:sp>
        <p:nvSpPr>
          <p:cNvPr id="2708" name="Google Shape;2708;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9" name="Google Shape;2709;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Google Shape;159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596" name="Google Shape;159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7" name="Google Shape;159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Where some of these assumptions do not apply (e.g. clearly defined start and end-points, certainty of durations) there are more complicated techniques that can be applied, e.g. PERT risk – see Section 7.10.</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9" name="Shape 2719"/>
        <p:cNvGrpSpPr/>
        <p:nvPr/>
      </p:nvGrpSpPr>
      <p:grpSpPr>
        <a:xfrm>
          <a:off x="0" y="0"/>
          <a:ext cx="0" cy="0"/>
          <a:chOff x="0" y="0"/>
          <a:chExt cx="0" cy="0"/>
        </a:xfrm>
      </p:grpSpPr>
      <p:sp>
        <p:nvSpPr>
          <p:cNvPr id="2720" name="Google Shape;2720;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1" name="Google Shape;2721;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Google Shape;2728;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06" name="Google Shape;160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7" name="Google Shape;160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Where some of these assumptions do not apply (e.g. clearly defined start and end-points, certainty of durations) there are more complicated techniques that can be applied, e.g. PERT risk – see Section 7.10.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Google Shape;1616;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17" name="Google Shape;161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8" name="Google Shape;161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Section 6.5 of the textbook provides more details are examples.  Lecture 3 (An overview of project planning) had introduced Product Breakdown Structures already.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27" name="Google Shape;162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8" name="Google Shape;162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Section 6.5 of the textbook provides more details are examples.  Lecture 3 (An overview of project planning) had introduced Product Breakdown Structures already.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37" name="Google Shape;163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8" name="Google Shape;163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Section 6.5 of the textbook provides more details are examples.  Lecture 3 (An overview of project planning) had introduced Product Breakdown Structures already.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Google Shape;1648;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49" name="Google Shape;164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0" name="Google Shape;165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Section 6.5 of the textbook provides more details are examples.  Lecture 3 (An overview of project planning) had introduced Product Breakdown Structures already.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61" name="Google Shape;166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2" name="Google Shape;1662;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Section 6.5 of the textbook provides more details are examples.  Lecture 3 (An overview of project planning) had introduced Product Breakdown Structures already.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71" name="Google Shape;167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2" name="Google Shape;167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The IBM MITP approach suggested the following 5 levels</a:t>
            </a:r>
            <a:endParaRPr/>
          </a:p>
          <a:p>
            <a:pPr indent="-76200" lvl="0" marL="0" rtl="0" algn="l">
              <a:spcBef>
                <a:spcPts val="0"/>
              </a:spcBef>
              <a:spcAft>
                <a:spcPts val="0"/>
              </a:spcAft>
              <a:buClr>
                <a:schemeClr val="dk1"/>
              </a:buClr>
              <a:buSzPts val="1200"/>
              <a:buFont typeface="Arial"/>
              <a:buChar char="•"/>
            </a:pPr>
            <a:r>
              <a:rPr lang="en-IN">
                <a:latin typeface="Arial"/>
                <a:ea typeface="Arial"/>
                <a:cs typeface="Arial"/>
                <a:sym typeface="Arial"/>
              </a:rPr>
              <a:t>Level 1: Project</a:t>
            </a:r>
            <a:endParaRPr/>
          </a:p>
          <a:p>
            <a:pPr indent="-76200" lvl="0" marL="0" rtl="0" algn="l">
              <a:spcBef>
                <a:spcPts val="0"/>
              </a:spcBef>
              <a:spcAft>
                <a:spcPts val="0"/>
              </a:spcAft>
              <a:buClr>
                <a:schemeClr val="dk1"/>
              </a:buClr>
              <a:buSzPts val="1200"/>
              <a:buFont typeface="Arial"/>
              <a:buChar char="•"/>
            </a:pPr>
            <a:r>
              <a:rPr lang="en-IN">
                <a:latin typeface="Arial"/>
                <a:ea typeface="Arial"/>
                <a:cs typeface="Arial"/>
                <a:sym typeface="Arial"/>
              </a:rPr>
              <a:t>Level 2: Deliverables</a:t>
            </a:r>
            <a:endParaRPr/>
          </a:p>
          <a:p>
            <a:pPr indent="-76200" lvl="0" marL="0" rtl="0" algn="l">
              <a:spcBef>
                <a:spcPts val="0"/>
              </a:spcBef>
              <a:spcAft>
                <a:spcPts val="0"/>
              </a:spcAft>
              <a:buClr>
                <a:schemeClr val="dk1"/>
              </a:buClr>
              <a:buSzPts val="1200"/>
              <a:buFont typeface="Arial"/>
              <a:buChar char="•"/>
            </a:pPr>
            <a:r>
              <a:rPr lang="en-IN">
                <a:latin typeface="Arial"/>
                <a:ea typeface="Arial"/>
                <a:cs typeface="Arial"/>
                <a:sym typeface="Arial"/>
              </a:rPr>
              <a:t>Level 3: Components – which are key work items needed to produce the deliverables</a:t>
            </a:r>
            <a:endParaRPr/>
          </a:p>
          <a:p>
            <a:pPr indent="-76200" lvl="0" marL="0" rtl="0" algn="l">
              <a:spcBef>
                <a:spcPts val="0"/>
              </a:spcBef>
              <a:spcAft>
                <a:spcPts val="0"/>
              </a:spcAft>
              <a:buClr>
                <a:schemeClr val="dk1"/>
              </a:buClr>
              <a:buSzPts val="1200"/>
              <a:buFont typeface="Arial"/>
              <a:buChar char="•"/>
            </a:pPr>
            <a:r>
              <a:rPr lang="en-IN">
                <a:latin typeface="Arial"/>
                <a:ea typeface="Arial"/>
                <a:cs typeface="Arial"/>
                <a:sym typeface="Arial"/>
              </a:rPr>
              <a:t>Level 4: Work packages: groups of tasks needed to produce the components </a:t>
            </a:r>
            <a:endParaRPr/>
          </a:p>
          <a:p>
            <a:pPr indent="-76200" lvl="0" marL="0" rtl="0" algn="l">
              <a:spcBef>
                <a:spcPts val="0"/>
              </a:spcBef>
              <a:spcAft>
                <a:spcPts val="0"/>
              </a:spcAft>
              <a:buClr>
                <a:schemeClr val="dk1"/>
              </a:buClr>
              <a:buSzPts val="1200"/>
              <a:buFont typeface="Arial"/>
              <a:buChar char="•"/>
            </a:pPr>
            <a:r>
              <a:rPr lang="en-IN">
                <a:latin typeface="Arial"/>
                <a:ea typeface="Arial"/>
                <a:cs typeface="Arial"/>
                <a:sym typeface="Arial"/>
              </a:rPr>
              <a:t>Level 5: Tasks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8" name="Google Shape;146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82" name="Google Shape;168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3" name="Google Shape;168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Section 6.5 of the textbook provides more details are examples.  Lecture 3 (An overview of project planning) had introduced Product Breakdown Structures already.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2" name="Google Shape;169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701" name="Google Shape;170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2" name="Google Shape;170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The chart tells us</a:t>
            </a:r>
            <a:r>
              <a:rPr b="1" lang="en-IN">
                <a:latin typeface="Arial"/>
                <a:ea typeface="Arial"/>
                <a:cs typeface="Arial"/>
                <a:sym typeface="Arial"/>
              </a:rPr>
              <a:t> who </a:t>
            </a:r>
            <a:r>
              <a:rPr lang="en-IN">
                <a:latin typeface="Arial"/>
                <a:ea typeface="Arial"/>
                <a:cs typeface="Arial"/>
                <a:sym typeface="Arial"/>
              </a:rPr>
              <a:t>is doing </a:t>
            </a:r>
            <a:r>
              <a:rPr b="1" lang="en-IN">
                <a:latin typeface="Arial"/>
                <a:ea typeface="Arial"/>
                <a:cs typeface="Arial"/>
                <a:sym typeface="Arial"/>
              </a:rPr>
              <a:t>what </a:t>
            </a:r>
            <a:r>
              <a:rPr lang="en-IN">
                <a:latin typeface="Arial"/>
                <a:ea typeface="Arial"/>
                <a:cs typeface="Arial"/>
                <a:sym typeface="Arial"/>
              </a:rPr>
              <a:t>and </a:t>
            </a:r>
            <a:r>
              <a:rPr b="1" lang="en-IN">
                <a:latin typeface="Arial"/>
                <a:ea typeface="Arial"/>
                <a:cs typeface="Arial"/>
                <a:sym typeface="Arial"/>
              </a:rPr>
              <a:t>when</a:t>
            </a:r>
            <a:r>
              <a:rPr lang="en-I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711" name="Google Shape;171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2" name="Google Shape;171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The chart tells us</a:t>
            </a:r>
            <a:r>
              <a:rPr b="1" lang="en-IN">
                <a:latin typeface="Arial"/>
                <a:ea typeface="Arial"/>
                <a:cs typeface="Arial"/>
                <a:sym typeface="Arial"/>
              </a:rPr>
              <a:t> who </a:t>
            </a:r>
            <a:r>
              <a:rPr lang="en-IN">
                <a:latin typeface="Arial"/>
                <a:ea typeface="Arial"/>
                <a:cs typeface="Arial"/>
                <a:sym typeface="Arial"/>
              </a:rPr>
              <a:t>is doing </a:t>
            </a:r>
            <a:r>
              <a:rPr b="1" lang="en-IN">
                <a:latin typeface="Arial"/>
                <a:ea typeface="Arial"/>
                <a:cs typeface="Arial"/>
                <a:sym typeface="Arial"/>
              </a:rPr>
              <a:t>what </a:t>
            </a:r>
            <a:r>
              <a:rPr lang="en-IN">
                <a:latin typeface="Arial"/>
                <a:ea typeface="Arial"/>
                <a:cs typeface="Arial"/>
                <a:sym typeface="Arial"/>
              </a:rPr>
              <a:t>and </a:t>
            </a:r>
            <a:r>
              <a:rPr b="1" lang="en-IN">
                <a:latin typeface="Arial"/>
                <a:ea typeface="Arial"/>
                <a:cs typeface="Arial"/>
                <a:sym typeface="Arial"/>
              </a:rPr>
              <a:t>when</a:t>
            </a:r>
            <a:r>
              <a:rPr lang="en-I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721" name="Google Shape;172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2" name="Google Shape;172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The chart tells us</a:t>
            </a:r>
            <a:r>
              <a:rPr b="1" lang="en-IN">
                <a:latin typeface="Arial"/>
                <a:ea typeface="Arial"/>
                <a:cs typeface="Arial"/>
                <a:sym typeface="Arial"/>
              </a:rPr>
              <a:t> who </a:t>
            </a:r>
            <a:r>
              <a:rPr lang="en-IN">
                <a:latin typeface="Arial"/>
                <a:ea typeface="Arial"/>
                <a:cs typeface="Arial"/>
                <a:sym typeface="Arial"/>
              </a:rPr>
              <a:t>is doing </a:t>
            </a:r>
            <a:r>
              <a:rPr b="1" lang="en-IN">
                <a:latin typeface="Arial"/>
                <a:ea typeface="Arial"/>
                <a:cs typeface="Arial"/>
                <a:sym typeface="Arial"/>
              </a:rPr>
              <a:t>what </a:t>
            </a:r>
            <a:r>
              <a:rPr lang="en-IN">
                <a:latin typeface="Arial"/>
                <a:ea typeface="Arial"/>
                <a:cs typeface="Arial"/>
                <a:sym typeface="Arial"/>
              </a:rPr>
              <a:t>and </a:t>
            </a:r>
            <a:r>
              <a:rPr b="1" lang="en-IN">
                <a:latin typeface="Arial"/>
                <a:ea typeface="Arial"/>
                <a:cs typeface="Arial"/>
                <a:sym typeface="Arial"/>
              </a:rPr>
              <a:t>when</a:t>
            </a:r>
            <a:r>
              <a:rPr lang="en-I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Google Shape;173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9" name="Google Shape;173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6" name="Shape 1746"/>
        <p:cNvGrpSpPr/>
        <p:nvPr/>
      </p:nvGrpSpPr>
      <p:grpSpPr>
        <a:xfrm>
          <a:off x="0" y="0"/>
          <a:ext cx="0" cy="0"/>
          <a:chOff x="0" y="0"/>
          <a:chExt cx="0" cy="0"/>
        </a:xfrm>
      </p:grpSpPr>
      <p:sp>
        <p:nvSpPr>
          <p:cNvPr id="1747" name="Google Shape;174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8" name="Google Shape;174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Google Shape;175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7" name="Google Shape;175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4" name="Shape 1764"/>
        <p:cNvGrpSpPr/>
        <p:nvPr/>
      </p:nvGrpSpPr>
      <p:grpSpPr>
        <a:xfrm>
          <a:off x="0" y="0"/>
          <a:ext cx="0" cy="0"/>
          <a:chOff x="0" y="0"/>
          <a:chExt cx="0" cy="0"/>
        </a:xfrm>
      </p:grpSpPr>
      <p:sp>
        <p:nvSpPr>
          <p:cNvPr id="1765" name="Google Shape;176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6" name="Google Shape;176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Google Shape;147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8" name="Google Shape;147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6" name="Shape 1776"/>
        <p:cNvGrpSpPr/>
        <p:nvPr/>
      </p:nvGrpSpPr>
      <p:grpSpPr>
        <a:xfrm>
          <a:off x="0" y="0"/>
          <a:ext cx="0" cy="0"/>
          <a:chOff x="0" y="0"/>
          <a:chExt cx="0" cy="0"/>
        </a:xfrm>
      </p:grpSpPr>
      <p:sp>
        <p:nvSpPr>
          <p:cNvPr id="1777" name="Google Shape;177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8" name="Google Shape;177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7" name="Google Shape;178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4" name="Shape 1794"/>
        <p:cNvGrpSpPr/>
        <p:nvPr/>
      </p:nvGrpSpPr>
      <p:grpSpPr>
        <a:xfrm>
          <a:off x="0" y="0"/>
          <a:ext cx="0" cy="0"/>
          <a:chOff x="0" y="0"/>
          <a:chExt cx="0" cy="0"/>
        </a:xfrm>
      </p:grpSpPr>
      <p:sp>
        <p:nvSpPr>
          <p:cNvPr id="1795" name="Google Shape;179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6" name="Google Shape;179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3" name="Shape 1803"/>
        <p:cNvGrpSpPr/>
        <p:nvPr/>
      </p:nvGrpSpPr>
      <p:grpSpPr>
        <a:xfrm>
          <a:off x="0" y="0"/>
          <a:ext cx="0" cy="0"/>
          <a:chOff x="0" y="0"/>
          <a:chExt cx="0" cy="0"/>
        </a:xfrm>
      </p:grpSpPr>
      <p:sp>
        <p:nvSpPr>
          <p:cNvPr id="1804" name="Google Shape;180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5" name="Google Shape;180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2" name="Shape 1812"/>
        <p:cNvGrpSpPr/>
        <p:nvPr/>
      </p:nvGrpSpPr>
      <p:grpSpPr>
        <a:xfrm>
          <a:off x="0" y="0"/>
          <a:ext cx="0" cy="0"/>
          <a:chOff x="0" y="0"/>
          <a:chExt cx="0" cy="0"/>
        </a:xfrm>
      </p:grpSpPr>
      <p:sp>
        <p:nvSpPr>
          <p:cNvPr id="1813" name="Google Shape;181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4" name="Google Shape;181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Google Shape;1823;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4" name="Google Shape;182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2" name="Shape 1832"/>
        <p:cNvGrpSpPr/>
        <p:nvPr/>
      </p:nvGrpSpPr>
      <p:grpSpPr>
        <a:xfrm>
          <a:off x="0" y="0"/>
          <a:ext cx="0" cy="0"/>
          <a:chOff x="0" y="0"/>
          <a:chExt cx="0" cy="0"/>
        </a:xfrm>
      </p:grpSpPr>
      <p:sp>
        <p:nvSpPr>
          <p:cNvPr id="1833" name="Google Shape;183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4" name="Google Shape;183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1" name="Shape 1841"/>
        <p:cNvGrpSpPr/>
        <p:nvPr/>
      </p:nvGrpSpPr>
      <p:grpSpPr>
        <a:xfrm>
          <a:off x="0" y="0"/>
          <a:ext cx="0" cy="0"/>
          <a:chOff x="0" y="0"/>
          <a:chExt cx="0" cy="0"/>
        </a:xfrm>
      </p:grpSpPr>
      <p:sp>
        <p:nvSpPr>
          <p:cNvPr id="1842" name="Google Shape;1842;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3" name="Google Shape;184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1" name="Shape 1851"/>
        <p:cNvGrpSpPr/>
        <p:nvPr/>
      </p:nvGrpSpPr>
      <p:grpSpPr>
        <a:xfrm>
          <a:off x="0" y="0"/>
          <a:ext cx="0" cy="0"/>
          <a:chOff x="0" y="0"/>
          <a:chExt cx="0" cy="0"/>
        </a:xfrm>
      </p:grpSpPr>
      <p:sp>
        <p:nvSpPr>
          <p:cNvPr id="1852" name="Google Shape;1852;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3" name="Google Shape;185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0" name="Shape 1860"/>
        <p:cNvGrpSpPr/>
        <p:nvPr/>
      </p:nvGrpSpPr>
      <p:grpSpPr>
        <a:xfrm>
          <a:off x="0" y="0"/>
          <a:ext cx="0" cy="0"/>
          <a:chOff x="0" y="0"/>
          <a:chExt cx="0" cy="0"/>
        </a:xfrm>
      </p:grpSpPr>
      <p:sp>
        <p:nvSpPr>
          <p:cNvPr id="1861" name="Google Shape;186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2" name="Google Shape;186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0" name="Shape 1870"/>
        <p:cNvGrpSpPr/>
        <p:nvPr/>
      </p:nvGrpSpPr>
      <p:grpSpPr>
        <a:xfrm>
          <a:off x="0" y="0"/>
          <a:ext cx="0" cy="0"/>
          <a:chOff x="0" y="0"/>
          <a:chExt cx="0" cy="0"/>
        </a:xfrm>
      </p:grpSpPr>
      <p:sp>
        <p:nvSpPr>
          <p:cNvPr id="1871" name="Google Shape;1871;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2" name="Google Shape;187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2" name="Google Shape;188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0" name="Shape 1890"/>
        <p:cNvGrpSpPr/>
        <p:nvPr/>
      </p:nvGrpSpPr>
      <p:grpSpPr>
        <a:xfrm>
          <a:off x="0" y="0"/>
          <a:ext cx="0" cy="0"/>
          <a:chOff x="0" y="0"/>
          <a:chExt cx="0" cy="0"/>
        </a:xfrm>
      </p:grpSpPr>
      <p:sp>
        <p:nvSpPr>
          <p:cNvPr id="1891" name="Google Shape;1891;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892" name="Google Shape;189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3" name="Google Shape;1893;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See Section 6.8 ‘Formulating a network model’ page 143 for lagged activities.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6" name="Shape 1906"/>
        <p:cNvGrpSpPr/>
        <p:nvPr/>
      </p:nvGrpSpPr>
      <p:grpSpPr>
        <a:xfrm>
          <a:off x="0" y="0"/>
          <a:ext cx="0" cy="0"/>
          <a:chOff x="0" y="0"/>
          <a:chExt cx="0" cy="0"/>
        </a:xfrm>
      </p:grpSpPr>
      <p:sp>
        <p:nvSpPr>
          <p:cNvPr id="1907" name="Google Shape;190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8" name="Google Shape;190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7" name="Google Shape;191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7" name="Google Shape;193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4" name="Shape 1944"/>
        <p:cNvGrpSpPr/>
        <p:nvPr/>
      </p:nvGrpSpPr>
      <p:grpSpPr>
        <a:xfrm>
          <a:off x="0" y="0"/>
          <a:ext cx="0" cy="0"/>
          <a:chOff x="0" y="0"/>
          <a:chExt cx="0" cy="0"/>
        </a:xfrm>
      </p:grpSpPr>
      <p:sp>
        <p:nvSpPr>
          <p:cNvPr id="1945" name="Google Shape;194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6" name="Google Shape;194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4" name="Shape 1954"/>
        <p:cNvGrpSpPr/>
        <p:nvPr/>
      </p:nvGrpSpPr>
      <p:grpSpPr>
        <a:xfrm>
          <a:off x="0" y="0"/>
          <a:ext cx="0" cy="0"/>
          <a:chOff x="0" y="0"/>
          <a:chExt cx="0" cy="0"/>
        </a:xfrm>
      </p:grpSpPr>
      <p:sp>
        <p:nvSpPr>
          <p:cNvPr id="1955" name="Google Shape;1955;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6" name="Google Shape;195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Google Shape;1965;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6" name="Google Shape;196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Google Shape;149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8" name="Google Shape;149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Google Shape;1977;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978" name="Google Shape;197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9" name="Google Shape;1979;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The time that an activity can start depends on its relationship with the other tasks in the project. The earliest start is when the earliest of the preceding activities upon which the current activity depends will be completed, so that the current one can start. If it starts at this time the earliest the current activity can finish is the earliest start plus its duration.</a:t>
            </a:r>
            <a:endParaRPr/>
          </a:p>
          <a:p>
            <a:pPr indent="0" lvl="0" marL="0" rtl="0" algn="l">
              <a:spcBef>
                <a:spcPts val="0"/>
              </a:spcBef>
              <a:spcAft>
                <a:spcPts val="0"/>
              </a:spcAft>
              <a:buNone/>
            </a:pPr>
            <a:r>
              <a:rPr lang="en-IN">
                <a:latin typeface="Arial"/>
                <a:ea typeface="Arial"/>
                <a:cs typeface="Arial"/>
                <a:sym typeface="Arial"/>
              </a:rPr>
              <a:t>However, it may be that the activity, although it </a:t>
            </a:r>
            <a:r>
              <a:rPr i="1" lang="en-IN">
                <a:latin typeface="Arial"/>
                <a:ea typeface="Arial"/>
                <a:cs typeface="Arial"/>
                <a:sym typeface="Arial"/>
              </a:rPr>
              <a:t>can</a:t>
            </a:r>
            <a:r>
              <a:rPr lang="en-IN">
                <a:latin typeface="Arial"/>
                <a:ea typeface="Arial"/>
                <a:cs typeface="Arial"/>
                <a:sym typeface="Arial"/>
              </a:rPr>
              <a:t> start, can be delayed because later activities do not have to start right way. This gives us a latest finish date. The latest start date is the latest finish date less the duration of the activity.</a:t>
            </a:r>
            <a:endParaRPr/>
          </a:p>
          <a:p>
            <a:pPr indent="0" lvl="0" marL="0" rtl="0" algn="l">
              <a:spcBef>
                <a:spcPts val="0"/>
              </a:spcBef>
              <a:spcAft>
                <a:spcPts val="0"/>
              </a:spcAft>
              <a:buNone/>
            </a:pPr>
            <a:r>
              <a:rPr lang="en-IN">
                <a:latin typeface="Arial"/>
                <a:ea typeface="Arial"/>
                <a:cs typeface="Arial"/>
                <a:sym typeface="Arial"/>
              </a:rPr>
              <a:t>When a student is given coursework to do they do not  necessarily start it straight away. They might note when it has got to be handed in, work out that it will only take about three days to do - with a bit of luck - and wait until three days before the hand-in before they start.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6" name="Shape 1996"/>
        <p:cNvGrpSpPr/>
        <p:nvPr/>
      </p:nvGrpSpPr>
      <p:grpSpPr>
        <a:xfrm>
          <a:off x="0" y="0"/>
          <a:ext cx="0" cy="0"/>
          <a:chOff x="0" y="0"/>
          <a:chExt cx="0" cy="0"/>
        </a:xfrm>
      </p:grpSpPr>
      <p:sp>
        <p:nvSpPr>
          <p:cNvPr id="1997" name="Google Shape;199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8" name="Google Shape;199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007" name="Google Shape;200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8" name="Google Shape;2008;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This also means activity A could finish on Day 5, for example, and a dependent activity B could then start on Day 5 as well (not Day 6).</a:t>
            </a:r>
            <a:endParaRPr/>
          </a:p>
          <a:p>
            <a:pPr indent="0" lvl="0" marL="0" rtl="0" algn="l">
              <a:spcBef>
                <a:spcPts val="0"/>
              </a:spcBef>
              <a:spcAft>
                <a:spcPts val="0"/>
              </a:spcAft>
              <a:buNone/>
            </a:pPr>
            <a:r>
              <a:rPr lang="en-IN"/>
              <a:t>All this may make more sense if you think about an activities that finish and start halfway through a particular day.</a:t>
            </a:r>
            <a:endParaRPr/>
          </a:p>
          <a:p>
            <a:pPr indent="0" lvl="0" marL="0" rtl="0" algn="l">
              <a:spcBef>
                <a:spcPts val="0"/>
              </a:spcBef>
              <a:spcAft>
                <a:spcPts val="0"/>
              </a:spcAft>
              <a:buNone/>
            </a:pPr>
            <a:r>
              <a:rPr lang="en-IN"/>
              <a:t>Although we talk about ‘Days’ other time units could be equally valid e.g. Hours, weeks, months. In case of weeks point out that we usually assume 5 day working weeks in our calculations – unless otherwise specified.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5" name="Shape 2015"/>
        <p:cNvGrpSpPr/>
        <p:nvPr/>
      </p:nvGrpSpPr>
      <p:grpSpPr>
        <a:xfrm>
          <a:off x="0" y="0"/>
          <a:ext cx="0" cy="0"/>
          <a:chOff x="0" y="0"/>
          <a:chExt cx="0" cy="0"/>
        </a:xfrm>
      </p:grpSpPr>
      <p:sp>
        <p:nvSpPr>
          <p:cNvPr id="2016" name="Google Shape;2016;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017" name="Google Shape;201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8" name="Google Shape;201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2" name="Google Shape;203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0" name="Shape 2040"/>
        <p:cNvGrpSpPr/>
        <p:nvPr/>
      </p:nvGrpSpPr>
      <p:grpSpPr>
        <a:xfrm>
          <a:off x="0" y="0"/>
          <a:ext cx="0" cy="0"/>
          <a:chOff x="0" y="0"/>
          <a:chExt cx="0" cy="0"/>
        </a:xfrm>
      </p:grpSpPr>
      <p:sp>
        <p:nvSpPr>
          <p:cNvPr id="2041" name="Google Shape;2041;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2" name="Google Shape;204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3" name="Google Shape;205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3" name="Shape 2063"/>
        <p:cNvGrpSpPr/>
        <p:nvPr/>
      </p:nvGrpSpPr>
      <p:grpSpPr>
        <a:xfrm>
          <a:off x="0" y="0"/>
          <a:ext cx="0" cy="0"/>
          <a:chOff x="0" y="0"/>
          <a:chExt cx="0" cy="0"/>
        </a:xfrm>
      </p:grpSpPr>
      <p:sp>
        <p:nvSpPr>
          <p:cNvPr id="2064" name="Google Shape;2064;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5" name="Google Shape;206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4" name="Shape 2074"/>
        <p:cNvGrpSpPr/>
        <p:nvPr/>
      </p:nvGrpSpPr>
      <p:grpSpPr>
        <a:xfrm>
          <a:off x="0" y="0"/>
          <a:ext cx="0" cy="0"/>
          <a:chOff x="0" y="0"/>
          <a:chExt cx="0" cy="0"/>
        </a:xfrm>
      </p:grpSpPr>
      <p:sp>
        <p:nvSpPr>
          <p:cNvPr id="2075" name="Google Shape;207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6" name="Google Shape;207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5" name="Shape 2085"/>
        <p:cNvGrpSpPr/>
        <p:nvPr/>
      </p:nvGrpSpPr>
      <p:grpSpPr>
        <a:xfrm>
          <a:off x="0" y="0"/>
          <a:ext cx="0" cy="0"/>
          <a:chOff x="0" y="0"/>
          <a:chExt cx="0" cy="0"/>
        </a:xfrm>
      </p:grpSpPr>
      <p:sp>
        <p:nvSpPr>
          <p:cNvPr id="2086" name="Google Shape;2086;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7" name="Google Shape;2087;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8" name="Google Shape;150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Google Shape;2095;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6" name="Google Shape;209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7" name="Google Shape;210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6" name="Google Shape;2116;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5" name="Shape 2125"/>
        <p:cNvGrpSpPr/>
        <p:nvPr/>
      </p:nvGrpSpPr>
      <p:grpSpPr>
        <a:xfrm>
          <a:off x="0" y="0"/>
          <a:ext cx="0" cy="0"/>
          <a:chOff x="0" y="0"/>
          <a:chExt cx="0" cy="0"/>
        </a:xfrm>
      </p:grpSpPr>
      <p:sp>
        <p:nvSpPr>
          <p:cNvPr id="2126" name="Google Shape;2126;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7" name="Google Shape;212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6" name="Shape 2136"/>
        <p:cNvGrpSpPr/>
        <p:nvPr/>
      </p:nvGrpSpPr>
      <p:grpSpPr>
        <a:xfrm>
          <a:off x="0" y="0"/>
          <a:ext cx="0" cy="0"/>
          <a:chOff x="0" y="0"/>
          <a:chExt cx="0" cy="0"/>
        </a:xfrm>
      </p:grpSpPr>
      <p:sp>
        <p:nvSpPr>
          <p:cNvPr id="2137" name="Google Shape;2137;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8" name="Google Shape;213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149" name="Google Shape;214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0" name="Google Shape;2150;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Yes, there could be more than one critical path if the two longest paths through the network were of equal length.</a:t>
            </a:r>
            <a:endParaRPr/>
          </a:p>
          <a:p>
            <a:pPr indent="0" lvl="0" marL="0" rtl="0" algn="l">
              <a:spcBef>
                <a:spcPts val="0"/>
              </a:spcBef>
              <a:spcAft>
                <a:spcPts val="0"/>
              </a:spcAft>
              <a:buNone/>
            </a:pPr>
            <a:r>
              <a:rPr lang="en-IN"/>
              <a:t>Where the target completion date for the project was imposed rather than calculated from the earliest finish dates, it might be later that the earliest finish date. In this case there would be no chains of activities with zero floats</a:t>
            </a:r>
            <a:endParaRPr/>
          </a:p>
          <a:p>
            <a:pPr indent="0" lvl="0" marL="0" rtl="0" algn="l">
              <a:spcBef>
                <a:spcPts val="0"/>
              </a:spcBef>
              <a:spcAft>
                <a:spcPts val="0"/>
              </a:spcAft>
              <a:buNone/>
            </a:pPr>
            <a:r>
              <a:rPr lang="en-IN"/>
              <a:t>The durations of activities are only estimates to start with. As the project proceeds, the estimates will be replaced by actual durations which could be different. This could change the sequence of activities identified as the critical path. Sub-critical paths are chains of activities, not on the planned critical path, but which have small floats and which could easily become the critical path as the project develops.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2" name="Google Shape;216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9" name="Shape 2169"/>
        <p:cNvGrpSpPr/>
        <p:nvPr/>
      </p:nvGrpSpPr>
      <p:grpSpPr>
        <a:xfrm>
          <a:off x="0" y="0"/>
          <a:ext cx="0" cy="0"/>
          <a:chOff x="0" y="0"/>
          <a:chExt cx="0" cy="0"/>
        </a:xfrm>
      </p:grpSpPr>
      <p:sp>
        <p:nvSpPr>
          <p:cNvPr id="2170" name="Google Shape;2170;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171" name="Google Shape;2171;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2" name="Google Shape;2172;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Yes, there could be more than one critical path if the two longest paths through the network were of equal length.</a:t>
            </a:r>
            <a:endParaRPr/>
          </a:p>
          <a:p>
            <a:pPr indent="0" lvl="0" marL="0" rtl="0" algn="l">
              <a:spcBef>
                <a:spcPts val="0"/>
              </a:spcBef>
              <a:spcAft>
                <a:spcPts val="0"/>
              </a:spcAft>
              <a:buNone/>
            </a:pPr>
            <a:r>
              <a:rPr lang="en-IN"/>
              <a:t>Where the target completion date for the project was imposed rather than calculated from the earliest finish dates, it might be later that the earliest finish date. In this case there would be no chains of activities with zero floats</a:t>
            </a:r>
            <a:endParaRPr/>
          </a:p>
          <a:p>
            <a:pPr indent="0" lvl="0" marL="0" rtl="0" algn="l">
              <a:spcBef>
                <a:spcPts val="0"/>
              </a:spcBef>
              <a:spcAft>
                <a:spcPts val="0"/>
              </a:spcAft>
              <a:buNone/>
            </a:pPr>
            <a:r>
              <a:rPr lang="en-IN"/>
              <a:t>The durations of activities are only estimates to start with. As the project proceeds, the estimates will be replaced by actual durations which could be different. This could change the sequence of activities identified as the critical path. Sub-critical paths are chains of activities, not on the planned critical path, but which have small floats and which could easily become the critical path as the project develops.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9" name="Shape 2179"/>
        <p:cNvGrpSpPr/>
        <p:nvPr/>
      </p:nvGrpSpPr>
      <p:grpSpPr>
        <a:xfrm>
          <a:off x="0" y="0"/>
          <a:ext cx="0" cy="0"/>
          <a:chOff x="0" y="0"/>
          <a:chExt cx="0" cy="0"/>
        </a:xfrm>
      </p:grpSpPr>
      <p:sp>
        <p:nvSpPr>
          <p:cNvPr id="2180" name="Google Shape;2180;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1" name="Google Shape;218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9" name="Shape 2189"/>
        <p:cNvGrpSpPr/>
        <p:nvPr/>
      </p:nvGrpSpPr>
      <p:grpSpPr>
        <a:xfrm>
          <a:off x="0" y="0"/>
          <a:ext cx="0" cy="0"/>
          <a:chOff x="0" y="0"/>
          <a:chExt cx="0" cy="0"/>
        </a:xfrm>
      </p:grpSpPr>
      <p:sp>
        <p:nvSpPr>
          <p:cNvPr id="2190" name="Google Shape;2190;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191" name="Google Shape;219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2" name="Google Shape;2192;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Yes, there could be more than one critical path if the two longest paths through the network were of equal length.</a:t>
            </a:r>
            <a:endParaRPr/>
          </a:p>
          <a:p>
            <a:pPr indent="0" lvl="0" marL="0" rtl="0" algn="l">
              <a:spcBef>
                <a:spcPts val="0"/>
              </a:spcBef>
              <a:spcAft>
                <a:spcPts val="0"/>
              </a:spcAft>
              <a:buNone/>
            </a:pPr>
            <a:r>
              <a:rPr lang="en-IN"/>
              <a:t>Where the target completion date for the project was imposed rather than calculated from the earliest finish dates, it might be later that the earliest finish date. In this case there would be no chains of activities with zero floats</a:t>
            </a:r>
            <a:endParaRPr/>
          </a:p>
          <a:p>
            <a:pPr indent="0" lvl="0" marL="0" rtl="0" algn="l">
              <a:spcBef>
                <a:spcPts val="0"/>
              </a:spcBef>
              <a:spcAft>
                <a:spcPts val="0"/>
              </a:spcAft>
              <a:buNone/>
            </a:pPr>
            <a:r>
              <a:rPr lang="en-IN"/>
              <a:t>The durations of activities are only estimates to start with. As the project proceeds, the estimates will be replaced by actual durations which could be different. This could change the sequence of activities identified as the critical path. Sub-critical paths are chains of activities, not on the planned critical path, but which have small floats and which could easily become the critical path as the project develops.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517" name="Google Shape;151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8" name="Google Shape;151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IN" sz="900">
                <a:latin typeface="Arial"/>
                <a:ea typeface="Arial"/>
                <a:cs typeface="Arial"/>
                <a:sym typeface="Arial"/>
              </a:rPr>
              <a:t>This is an overview of the main steps, details of which will be discussed in the following overheads:</a:t>
            </a:r>
            <a:endParaRPr/>
          </a:p>
          <a:p>
            <a:pPr indent="0" lvl="0" marL="0" rtl="0" algn="l">
              <a:lnSpc>
                <a:spcPct val="80000"/>
              </a:lnSpc>
              <a:spcBef>
                <a:spcPts val="0"/>
              </a:spcBef>
              <a:spcAft>
                <a:spcPts val="0"/>
              </a:spcAft>
              <a:buNone/>
            </a:pPr>
            <a:r>
              <a:rPr b="1" lang="en-IN" sz="900">
                <a:latin typeface="Arial"/>
                <a:ea typeface="Arial"/>
                <a:cs typeface="Arial"/>
                <a:sym typeface="Arial"/>
              </a:rPr>
              <a:t>0.</a:t>
            </a:r>
            <a:r>
              <a:rPr lang="en-IN" sz="900">
                <a:latin typeface="Arial"/>
                <a:ea typeface="Arial"/>
                <a:cs typeface="Arial"/>
                <a:sym typeface="Arial"/>
              </a:rPr>
              <a:t> </a:t>
            </a:r>
            <a:r>
              <a:rPr b="1" lang="en-IN" sz="900">
                <a:latin typeface="Arial"/>
                <a:ea typeface="Arial"/>
                <a:cs typeface="Arial"/>
                <a:sym typeface="Arial"/>
              </a:rPr>
              <a:t>Select project </a:t>
            </a:r>
            <a:r>
              <a:rPr lang="en-IN" sz="900">
                <a:latin typeface="Arial"/>
                <a:ea typeface="Arial"/>
                <a:cs typeface="Arial"/>
                <a:sym typeface="Arial"/>
              </a:rPr>
              <a:t>There must be some process by which the project to be executed was selected. Chapter 3 on project evaluation looks at this in more detail.</a:t>
            </a:r>
            <a:endParaRPr/>
          </a:p>
          <a:p>
            <a:pPr indent="0" lvl="0" marL="0" rtl="0" algn="l">
              <a:lnSpc>
                <a:spcPct val="80000"/>
              </a:lnSpc>
              <a:spcBef>
                <a:spcPts val="0"/>
              </a:spcBef>
              <a:spcAft>
                <a:spcPts val="0"/>
              </a:spcAft>
              <a:buNone/>
            </a:pPr>
            <a:r>
              <a:rPr b="1" lang="en-IN" sz="900">
                <a:latin typeface="Arial"/>
                <a:ea typeface="Arial"/>
                <a:cs typeface="Arial"/>
                <a:sym typeface="Arial"/>
              </a:rPr>
              <a:t>1. Identify project objectives </a:t>
            </a:r>
            <a:r>
              <a:rPr lang="en-IN" sz="900">
                <a:latin typeface="Arial"/>
                <a:ea typeface="Arial"/>
                <a:cs typeface="Arial"/>
                <a:sym typeface="Arial"/>
              </a:rPr>
              <a:t>It is important that at the outset the main stakeholders are all aware of the precise objectives of the project. This has already been  discussed in Chapter 1.</a:t>
            </a:r>
            <a:endParaRPr/>
          </a:p>
          <a:p>
            <a:pPr indent="0" lvl="0" marL="0" rtl="0" algn="l">
              <a:lnSpc>
                <a:spcPct val="80000"/>
              </a:lnSpc>
              <a:spcBef>
                <a:spcPts val="0"/>
              </a:spcBef>
              <a:spcAft>
                <a:spcPts val="0"/>
              </a:spcAft>
              <a:buNone/>
            </a:pPr>
            <a:r>
              <a:rPr b="1" lang="en-IN" sz="900">
                <a:latin typeface="Arial"/>
                <a:ea typeface="Arial"/>
                <a:cs typeface="Arial"/>
                <a:sym typeface="Arial"/>
              </a:rPr>
              <a:t>2. Identify project infrastructure </a:t>
            </a:r>
            <a:r>
              <a:rPr lang="en-IN" sz="900">
                <a:latin typeface="Arial"/>
                <a:ea typeface="Arial"/>
                <a:cs typeface="Arial"/>
                <a:sym typeface="Arial"/>
              </a:rPr>
              <a:t>This may not be a significant step where you are working on an in-house project in a very familiar environment. However, where the project is being carried out for external clients then you may need to investigate the characteristics of the environment in which the project is to be carried out.</a:t>
            </a:r>
            <a:endParaRPr/>
          </a:p>
          <a:p>
            <a:pPr indent="0" lvl="0" marL="0" rtl="0" algn="l">
              <a:lnSpc>
                <a:spcPct val="80000"/>
              </a:lnSpc>
              <a:spcBef>
                <a:spcPts val="0"/>
              </a:spcBef>
              <a:spcAft>
                <a:spcPts val="0"/>
              </a:spcAft>
              <a:buNone/>
            </a:pPr>
            <a:r>
              <a:rPr b="1" lang="en-IN" sz="900">
                <a:latin typeface="Arial"/>
                <a:ea typeface="Arial"/>
                <a:cs typeface="Arial"/>
                <a:sym typeface="Arial"/>
              </a:rPr>
              <a:t>3. Analyse project characteristics </a:t>
            </a:r>
            <a:r>
              <a:rPr lang="en-IN" sz="900">
                <a:latin typeface="Arial"/>
                <a:ea typeface="Arial"/>
                <a:cs typeface="Arial"/>
                <a:sym typeface="Arial"/>
              </a:rPr>
              <a:t>Different types of project will need different technical and management approaches. For example, a project to implement control software embedded in industrial equipment will need a different set of methods than a project to implement a business information system. A multimedia application would again need a different set of activities. (This is not to say that there could not be considerable overlaps in the approaches).</a:t>
            </a:r>
            <a:endParaRPr/>
          </a:p>
          <a:p>
            <a:pPr indent="0" lvl="0" marL="0" rtl="0" algn="l">
              <a:lnSpc>
                <a:spcPct val="80000"/>
              </a:lnSpc>
              <a:spcBef>
                <a:spcPts val="0"/>
              </a:spcBef>
              <a:spcAft>
                <a:spcPts val="0"/>
              </a:spcAft>
              <a:buNone/>
            </a:pPr>
            <a:r>
              <a:rPr b="1" lang="en-IN" sz="900">
                <a:latin typeface="Arial"/>
                <a:ea typeface="Arial"/>
                <a:cs typeface="Arial"/>
                <a:sym typeface="Arial"/>
              </a:rPr>
              <a:t>4. Identify products and activities </a:t>
            </a:r>
            <a:r>
              <a:rPr lang="en-IN" sz="900">
                <a:latin typeface="Arial"/>
                <a:ea typeface="Arial"/>
                <a:cs typeface="Arial"/>
                <a:sym typeface="Arial"/>
              </a:rPr>
              <a:t>With software projects, it is best to start by listing the products, both deliverable and intermediate, to be created. The activities needed to create the products can then be identified</a:t>
            </a:r>
            <a:endParaRPr/>
          </a:p>
          <a:p>
            <a:pPr indent="0" lvl="0" marL="0" rtl="0" algn="l">
              <a:lnSpc>
                <a:spcPct val="80000"/>
              </a:lnSpc>
              <a:spcBef>
                <a:spcPts val="0"/>
              </a:spcBef>
              <a:spcAft>
                <a:spcPts val="0"/>
              </a:spcAft>
              <a:buNone/>
            </a:pPr>
            <a:r>
              <a:rPr b="1" lang="en-IN" sz="900">
                <a:latin typeface="Arial"/>
                <a:ea typeface="Arial"/>
                <a:cs typeface="Arial"/>
                <a:sym typeface="Arial"/>
              </a:rPr>
              <a:t>5. Estimate effort for activity</a:t>
            </a:r>
            <a:r>
              <a:rPr lang="en-IN" sz="900">
                <a:latin typeface="Arial"/>
                <a:ea typeface="Arial"/>
                <a:cs typeface="Arial"/>
                <a:sym typeface="Arial"/>
              </a:rPr>
              <a:t>.</a:t>
            </a:r>
            <a:endParaRPr/>
          </a:p>
          <a:p>
            <a:pPr indent="0" lvl="0" marL="0" rtl="0" algn="l">
              <a:lnSpc>
                <a:spcPct val="80000"/>
              </a:lnSpc>
              <a:spcBef>
                <a:spcPts val="0"/>
              </a:spcBef>
              <a:spcAft>
                <a:spcPts val="0"/>
              </a:spcAft>
              <a:buNone/>
            </a:pPr>
            <a:r>
              <a:rPr b="1" lang="en-IN" sz="900">
                <a:latin typeface="Arial"/>
                <a:ea typeface="Arial"/>
                <a:cs typeface="Arial"/>
                <a:sym typeface="Arial"/>
              </a:rPr>
              <a:t>6. Identify activity risks </a:t>
            </a:r>
            <a:r>
              <a:rPr lang="en-IN" sz="900">
                <a:latin typeface="Arial"/>
                <a:ea typeface="Arial"/>
                <a:cs typeface="Arial"/>
                <a:sym typeface="Arial"/>
              </a:rPr>
              <a:t>Having assessed the amount of effort and the elapsed time for a project, the reasons why these might be vary during the actual execution of the project need to be considered. Where there is a very high risk of additional effort/time being needed then actions to reduce this risk may be formulated.</a:t>
            </a:r>
            <a:endParaRPr/>
          </a:p>
          <a:p>
            <a:pPr indent="0" lvl="0" marL="0" rtl="0" algn="l">
              <a:lnSpc>
                <a:spcPct val="80000"/>
              </a:lnSpc>
              <a:spcBef>
                <a:spcPts val="0"/>
              </a:spcBef>
              <a:spcAft>
                <a:spcPts val="0"/>
              </a:spcAft>
              <a:buNone/>
            </a:pPr>
            <a:r>
              <a:rPr b="1" lang="en-IN" sz="900">
                <a:latin typeface="Arial"/>
                <a:ea typeface="Arial"/>
                <a:cs typeface="Arial"/>
                <a:sym typeface="Arial"/>
              </a:rPr>
              <a:t>7. Allocate resources</a:t>
            </a:r>
            <a:r>
              <a:rPr lang="en-IN" sz="900">
                <a:latin typeface="Arial"/>
                <a:ea typeface="Arial"/>
                <a:cs typeface="Arial"/>
                <a:sym typeface="Arial"/>
              </a:rPr>
              <a:t> With software projects, these resources will mainly be staff, but could be equipment etc.</a:t>
            </a:r>
            <a:endParaRPr/>
          </a:p>
          <a:p>
            <a:pPr indent="0" lvl="0" marL="0" rtl="0" algn="l">
              <a:lnSpc>
                <a:spcPct val="80000"/>
              </a:lnSpc>
              <a:spcBef>
                <a:spcPts val="0"/>
              </a:spcBef>
              <a:spcAft>
                <a:spcPts val="0"/>
              </a:spcAft>
              <a:buNone/>
            </a:pPr>
            <a:r>
              <a:rPr b="1" lang="en-IN" sz="900">
                <a:latin typeface="Arial"/>
                <a:ea typeface="Arial"/>
                <a:cs typeface="Arial"/>
                <a:sym typeface="Arial"/>
              </a:rPr>
              <a:t>8. Review/publicize </a:t>
            </a:r>
            <a:r>
              <a:rPr lang="en-IN" sz="900">
                <a:latin typeface="Arial"/>
                <a:ea typeface="Arial"/>
                <a:cs typeface="Arial"/>
                <a:sym typeface="Arial"/>
              </a:rPr>
              <a:t>It is no good having a plan if no one knows about it</a:t>
            </a:r>
            <a:endParaRPr/>
          </a:p>
          <a:p>
            <a:pPr indent="0" lvl="0" marL="0" rtl="0" algn="l">
              <a:lnSpc>
                <a:spcPct val="80000"/>
              </a:lnSpc>
              <a:spcBef>
                <a:spcPts val="0"/>
              </a:spcBef>
              <a:spcAft>
                <a:spcPts val="0"/>
              </a:spcAft>
              <a:buNone/>
            </a:pPr>
            <a:r>
              <a:rPr b="1" lang="en-IN" sz="900">
                <a:latin typeface="Arial"/>
                <a:ea typeface="Arial"/>
                <a:cs typeface="Arial"/>
                <a:sym typeface="Arial"/>
              </a:rPr>
              <a:t>9. Execute Plan</a:t>
            </a:r>
            <a:endParaRPr/>
          </a:p>
          <a:p>
            <a:pPr indent="0" lvl="0" marL="0" rtl="0" algn="l">
              <a:lnSpc>
                <a:spcPct val="80000"/>
              </a:lnSpc>
              <a:spcBef>
                <a:spcPts val="0"/>
              </a:spcBef>
              <a:spcAft>
                <a:spcPts val="0"/>
              </a:spcAft>
              <a:buNone/>
            </a:pPr>
            <a:r>
              <a:rPr b="1" lang="en-IN" sz="900">
                <a:latin typeface="Arial"/>
                <a:ea typeface="Arial"/>
                <a:cs typeface="Arial"/>
                <a:sym typeface="Arial"/>
              </a:rPr>
              <a:t>10. Lower level planning </a:t>
            </a:r>
            <a:r>
              <a:rPr lang="en-IN" sz="900">
                <a:latin typeface="Arial"/>
                <a:ea typeface="Arial"/>
                <a:cs typeface="Arial"/>
                <a:sym typeface="Arial"/>
              </a:rPr>
              <a:t>Not all of a project, especially when it is large, can be planned in detail at the outset. Not all the information needed to plan the later stages will be available at the beginning: for example software development  cannot be broken down into precise sub-tasks with realistic target times until more is known about what the overall design of the system is known.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9" name="Shape 2199"/>
        <p:cNvGrpSpPr/>
        <p:nvPr/>
      </p:nvGrpSpPr>
      <p:grpSpPr>
        <a:xfrm>
          <a:off x="0" y="0"/>
          <a:ext cx="0" cy="0"/>
          <a:chOff x="0" y="0"/>
          <a:chExt cx="0" cy="0"/>
        </a:xfrm>
      </p:grpSpPr>
      <p:sp>
        <p:nvSpPr>
          <p:cNvPr id="2200" name="Google Shape;2200;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201" name="Google Shape;2201;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2" name="Google Shape;2202;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Yes, there could be more than one critical path if the two longest paths through the network were of equal length.</a:t>
            </a:r>
            <a:endParaRPr/>
          </a:p>
          <a:p>
            <a:pPr indent="0" lvl="0" marL="0" rtl="0" algn="l">
              <a:spcBef>
                <a:spcPts val="0"/>
              </a:spcBef>
              <a:spcAft>
                <a:spcPts val="0"/>
              </a:spcAft>
              <a:buNone/>
            </a:pPr>
            <a:r>
              <a:rPr lang="en-IN"/>
              <a:t>Where the target completion date for the project was imposed rather than calculated from the earliest finish dates, it might be later that the earliest finish date. In this case there would be no chains of activities with zero floats</a:t>
            </a:r>
            <a:endParaRPr/>
          </a:p>
          <a:p>
            <a:pPr indent="0" lvl="0" marL="0" rtl="0" algn="l">
              <a:spcBef>
                <a:spcPts val="0"/>
              </a:spcBef>
              <a:spcAft>
                <a:spcPts val="0"/>
              </a:spcAft>
              <a:buNone/>
            </a:pPr>
            <a:r>
              <a:rPr lang="en-IN"/>
              <a:t>The durations of activities are only estimates to start with. As the project proceeds, the estimates will be replaced by actual durations which could be different. This could change the sequence of activities identified as the critical path. Sub-critical paths are chains of activities, not on the planned critical path, but which have small floats and which could easily become the critical path as the project develops.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2" name="Shape 2212"/>
        <p:cNvGrpSpPr/>
        <p:nvPr/>
      </p:nvGrpSpPr>
      <p:grpSpPr>
        <a:xfrm>
          <a:off x="0" y="0"/>
          <a:ext cx="0" cy="0"/>
          <a:chOff x="0" y="0"/>
          <a:chExt cx="0" cy="0"/>
        </a:xfrm>
      </p:grpSpPr>
      <p:sp>
        <p:nvSpPr>
          <p:cNvPr id="2213" name="Google Shape;2213;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214" name="Google Shape;2214;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5" name="Google Shape;2215;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Yes, there could be more than one critical path if the two longest paths through the network were of equal length.</a:t>
            </a:r>
            <a:endParaRPr/>
          </a:p>
          <a:p>
            <a:pPr indent="0" lvl="0" marL="0" rtl="0" algn="l">
              <a:spcBef>
                <a:spcPts val="0"/>
              </a:spcBef>
              <a:spcAft>
                <a:spcPts val="0"/>
              </a:spcAft>
              <a:buNone/>
            </a:pPr>
            <a:r>
              <a:rPr lang="en-IN"/>
              <a:t>Where the target completion date for the project was imposed rather than calculated from the earliest finish dates, it might be later that the earliest finish date. In this case there would be no chains of activities with zero floats</a:t>
            </a:r>
            <a:endParaRPr/>
          </a:p>
          <a:p>
            <a:pPr indent="0" lvl="0" marL="0" rtl="0" algn="l">
              <a:spcBef>
                <a:spcPts val="0"/>
              </a:spcBef>
              <a:spcAft>
                <a:spcPts val="0"/>
              </a:spcAft>
              <a:buNone/>
            </a:pPr>
            <a:r>
              <a:rPr lang="en-IN"/>
              <a:t>The durations of activities are only estimates to start with. As the project proceeds, the estimates will be replaced by actual durations which could be different. This could change the sequence of activities identified as the critical path. Sub-critical paths are chains of activities, not on the planned critical path, but which have small floats and which could easily become the critical path as the project develops.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3" name="Shape 2223"/>
        <p:cNvGrpSpPr/>
        <p:nvPr/>
      </p:nvGrpSpPr>
      <p:grpSpPr>
        <a:xfrm>
          <a:off x="0" y="0"/>
          <a:ext cx="0" cy="0"/>
          <a:chOff x="0" y="0"/>
          <a:chExt cx="0" cy="0"/>
        </a:xfrm>
      </p:grpSpPr>
      <p:sp>
        <p:nvSpPr>
          <p:cNvPr id="2224" name="Google Shape;2224;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225" name="Google Shape;2225;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6" name="Google Shape;2226;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Yes, there could be more than one critical path if the two longest paths through the network were of equal length.</a:t>
            </a:r>
            <a:endParaRPr/>
          </a:p>
          <a:p>
            <a:pPr indent="0" lvl="0" marL="0" rtl="0" algn="l">
              <a:spcBef>
                <a:spcPts val="0"/>
              </a:spcBef>
              <a:spcAft>
                <a:spcPts val="0"/>
              </a:spcAft>
              <a:buNone/>
            </a:pPr>
            <a:r>
              <a:rPr lang="en-IN"/>
              <a:t>Where the target completion date for the project was imposed rather than calculated from the earliest finish dates, it might be later that the earliest finish date. In this case there would be no chains of activities with zero floats</a:t>
            </a:r>
            <a:endParaRPr/>
          </a:p>
          <a:p>
            <a:pPr indent="0" lvl="0" marL="0" rtl="0" algn="l">
              <a:spcBef>
                <a:spcPts val="0"/>
              </a:spcBef>
              <a:spcAft>
                <a:spcPts val="0"/>
              </a:spcAft>
              <a:buNone/>
            </a:pPr>
            <a:r>
              <a:rPr lang="en-IN"/>
              <a:t>The durations of activities are only estimates to start with. As the project proceeds, the estimates will be replaced by actual durations which could be different. This could change the sequence of activities identified as the critical path. Sub-critical paths are chains of activities, not on the planned critical path, but which have small floats and which could easily become the critical path as the project develops.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5" name="Google Shape;223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3" name="Shape 2243"/>
        <p:cNvGrpSpPr/>
        <p:nvPr/>
      </p:nvGrpSpPr>
      <p:grpSpPr>
        <a:xfrm>
          <a:off x="0" y="0"/>
          <a:ext cx="0" cy="0"/>
          <a:chOff x="0" y="0"/>
          <a:chExt cx="0" cy="0"/>
        </a:xfrm>
      </p:grpSpPr>
      <p:sp>
        <p:nvSpPr>
          <p:cNvPr id="2244" name="Google Shape;2244;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5" name="Google Shape;2245;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6" name="Google Shape;225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7" name="Google Shape;226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8" name="Google Shape;2278;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0" name="Google Shape;2290;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8" name="Shape 2298"/>
        <p:cNvGrpSpPr/>
        <p:nvPr/>
      </p:nvGrpSpPr>
      <p:grpSpPr>
        <a:xfrm>
          <a:off x="0" y="0"/>
          <a:ext cx="0" cy="0"/>
          <a:chOff x="0" y="0"/>
          <a:chExt cx="0" cy="0"/>
        </a:xfrm>
      </p:grpSpPr>
      <p:sp>
        <p:nvSpPr>
          <p:cNvPr id="2299" name="Google Shape;2299;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0" name="Google Shape;2300;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9" name="Shape 2309"/>
        <p:cNvGrpSpPr/>
        <p:nvPr/>
      </p:nvGrpSpPr>
      <p:grpSpPr>
        <a:xfrm>
          <a:off x="0" y="0"/>
          <a:ext cx="0" cy="0"/>
          <a:chOff x="0" y="0"/>
          <a:chExt cx="0" cy="0"/>
        </a:xfrm>
      </p:grpSpPr>
      <p:sp>
        <p:nvSpPr>
          <p:cNvPr id="2310" name="Google Shape;2310;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1" name="Google Shape;2311;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8" name="Shape 2318"/>
        <p:cNvGrpSpPr/>
        <p:nvPr/>
      </p:nvGrpSpPr>
      <p:grpSpPr>
        <a:xfrm>
          <a:off x="0" y="0"/>
          <a:ext cx="0" cy="0"/>
          <a:chOff x="0" y="0"/>
          <a:chExt cx="0" cy="0"/>
        </a:xfrm>
      </p:grpSpPr>
      <p:sp>
        <p:nvSpPr>
          <p:cNvPr id="2319" name="Google Shape;2319;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0" name="Google Shape;2320;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0" name="Shape 2330"/>
        <p:cNvGrpSpPr/>
        <p:nvPr/>
      </p:nvGrpSpPr>
      <p:grpSpPr>
        <a:xfrm>
          <a:off x="0" y="0"/>
          <a:ext cx="0" cy="0"/>
          <a:chOff x="0" y="0"/>
          <a:chExt cx="0" cy="0"/>
        </a:xfrm>
      </p:grpSpPr>
      <p:sp>
        <p:nvSpPr>
          <p:cNvPr id="2331" name="Google Shape;2331;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2" name="Google Shape;2332;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2" name="Shape 2342"/>
        <p:cNvGrpSpPr/>
        <p:nvPr/>
      </p:nvGrpSpPr>
      <p:grpSpPr>
        <a:xfrm>
          <a:off x="0" y="0"/>
          <a:ext cx="0" cy="0"/>
          <a:chOff x="0" y="0"/>
          <a:chExt cx="0" cy="0"/>
        </a:xfrm>
      </p:grpSpPr>
      <p:sp>
        <p:nvSpPr>
          <p:cNvPr id="2343" name="Google Shape;2343;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4" name="Google Shape;2344;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1" name="Shape 2351"/>
        <p:cNvGrpSpPr/>
        <p:nvPr/>
      </p:nvGrpSpPr>
      <p:grpSpPr>
        <a:xfrm>
          <a:off x="0" y="0"/>
          <a:ext cx="0" cy="0"/>
          <a:chOff x="0" y="0"/>
          <a:chExt cx="0" cy="0"/>
        </a:xfrm>
      </p:grpSpPr>
      <p:sp>
        <p:nvSpPr>
          <p:cNvPr id="2352" name="Google Shape;2352;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3" name="Google Shape;2353;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3" name="Shape 2363"/>
        <p:cNvGrpSpPr/>
        <p:nvPr/>
      </p:nvGrpSpPr>
      <p:grpSpPr>
        <a:xfrm>
          <a:off x="0" y="0"/>
          <a:ext cx="0" cy="0"/>
          <a:chOff x="0" y="0"/>
          <a:chExt cx="0" cy="0"/>
        </a:xfrm>
      </p:grpSpPr>
      <p:sp>
        <p:nvSpPr>
          <p:cNvPr id="2364" name="Google Shape;2364;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5" name="Google Shape;2365;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2" name="Shape 2372"/>
        <p:cNvGrpSpPr/>
        <p:nvPr/>
      </p:nvGrpSpPr>
      <p:grpSpPr>
        <a:xfrm>
          <a:off x="0" y="0"/>
          <a:ext cx="0" cy="0"/>
          <a:chOff x="0" y="0"/>
          <a:chExt cx="0" cy="0"/>
        </a:xfrm>
      </p:grpSpPr>
      <p:sp>
        <p:nvSpPr>
          <p:cNvPr id="2373" name="Google Shape;2373;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4" name="Google Shape;237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3" name="Shape 2383"/>
        <p:cNvGrpSpPr/>
        <p:nvPr/>
      </p:nvGrpSpPr>
      <p:grpSpPr>
        <a:xfrm>
          <a:off x="0" y="0"/>
          <a:ext cx="0" cy="0"/>
          <a:chOff x="0" y="0"/>
          <a:chExt cx="0" cy="0"/>
        </a:xfrm>
      </p:grpSpPr>
      <p:sp>
        <p:nvSpPr>
          <p:cNvPr id="2384" name="Google Shape;2384;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5" name="Google Shape;2385;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3" name="Shape 2393"/>
        <p:cNvGrpSpPr/>
        <p:nvPr/>
      </p:nvGrpSpPr>
      <p:grpSpPr>
        <a:xfrm>
          <a:off x="0" y="0"/>
          <a:ext cx="0" cy="0"/>
          <a:chOff x="0" y="0"/>
          <a:chExt cx="0" cy="0"/>
        </a:xfrm>
      </p:grpSpPr>
      <p:sp>
        <p:nvSpPr>
          <p:cNvPr id="2394" name="Google Shape;2394;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5" name="Google Shape;2395;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3" name="Shape 2403"/>
        <p:cNvGrpSpPr/>
        <p:nvPr/>
      </p:nvGrpSpPr>
      <p:grpSpPr>
        <a:xfrm>
          <a:off x="0" y="0"/>
          <a:ext cx="0" cy="0"/>
          <a:chOff x="0" y="0"/>
          <a:chExt cx="0" cy="0"/>
        </a:xfrm>
      </p:grpSpPr>
      <p:sp>
        <p:nvSpPr>
          <p:cNvPr id="2404" name="Google Shape;2404;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5" name="Google Shape;2405;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8" name="Google Shape;156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2" name="Shape 2412"/>
        <p:cNvGrpSpPr/>
        <p:nvPr/>
      </p:nvGrpSpPr>
      <p:grpSpPr>
        <a:xfrm>
          <a:off x="0" y="0"/>
          <a:ext cx="0" cy="0"/>
          <a:chOff x="0" y="0"/>
          <a:chExt cx="0" cy="0"/>
        </a:xfrm>
      </p:grpSpPr>
      <p:sp>
        <p:nvSpPr>
          <p:cNvPr id="2413" name="Google Shape;2413;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4" name="Google Shape;2414;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2" name="Shape 2422"/>
        <p:cNvGrpSpPr/>
        <p:nvPr/>
      </p:nvGrpSpPr>
      <p:grpSpPr>
        <a:xfrm>
          <a:off x="0" y="0"/>
          <a:ext cx="0" cy="0"/>
          <a:chOff x="0" y="0"/>
          <a:chExt cx="0" cy="0"/>
        </a:xfrm>
      </p:grpSpPr>
      <p:sp>
        <p:nvSpPr>
          <p:cNvPr id="2423" name="Google Shape;2423;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4" name="Google Shape;2424;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3" name="Shape 2433"/>
        <p:cNvGrpSpPr/>
        <p:nvPr/>
      </p:nvGrpSpPr>
      <p:grpSpPr>
        <a:xfrm>
          <a:off x="0" y="0"/>
          <a:ext cx="0" cy="0"/>
          <a:chOff x="0" y="0"/>
          <a:chExt cx="0" cy="0"/>
        </a:xfrm>
      </p:grpSpPr>
      <p:sp>
        <p:nvSpPr>
          <p:cNvPr id="2434" name="Google Shape;2434;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5" name="Google Shape;243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2" name="Shape 2442"/>
        <p:cNvGrpSpPr/>
        <p:nvPr/>
      </p:nvGrpSpPr>
      <p:grpSpPr>
        <a:xfrm>
          <a:off x="0" y="0"/>
          <a:ext cx="0" cy="0"/>
          <a:chOff x="0" y="0"/>
          <a:chExt cx="0" cy="0"/>
        </a:xfrm>
      </p:grpSpPr>
      <p:sp>
        <p:nvSpPr>
          <p:cNvPr id="2443" name="Google Shape;2443;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4" name="Google Shape;2444;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1" name="Shape 2451"/>
        <p:cNvGrpSpPr/>
        <p:nvPr/>
      </p:nvGrpSpPr>
      <p:grpSpPr>
        <a:xfrm>
          <a:off x="0" y="0"/>
          <a:ext cx="0" cy="0"/>
          <a:chOff x="0" y="0"/>
          <a:chExt cx="0" cy="0"/>
        </a:xfrm>
      </p:grpSpPr>
      <p:sp>
        <p:nvSpPr>
          <p:cNvPr id="2452" name="Google Shape;2452;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3" name="Google Shape;2453;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1" name="Shape 2461"/>
        <p:cNvGrpSpPr/>
        <p:nvPr/>
      </p:nvGrpSpPr>
      <p:grpSpPr>
        <a:xfrm>
          <a:off x="0" y="0"/>
          <a:ext cx="0" cy="0"/>
          <a:chOff x="0" y="0"/>
          <a:chExt cx="0" cy="0"/>
        </a:xfrm>
      </p:grpSpPr>
      <p:sp>
        <p:nvSpPr>
          <p:cNvPr id="2462" name="Google Shape;2462;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3" name="Google Shape;2463;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1" name="Shape 2471"/>
        <p:cNvGrpSpPr/>
        <p:nvPr/>
      </p:nvGrpSpPr>
      <p:grpSpPr>
        <a:xfrm>
          <a:off x="0" y="0"/>
          <a:ext cx="0" cy="0"/>
          <a:chOff x="0" y="0"/>
          <a:chExt cx="0" cy="0"/>
        </a:xfrm>
      </p:grpSpPr>
      <p:sp>
        <p:nvSpPr>
          <p:cNvPr id="2472" name="Google Shape;2472;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3" name="Google Shape;2473;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1" name="Shape 2481"/>
        <p:cNvGrpSpPr/>
        <p:nvPr/>
      </p:nvGrpSpPr>
      <p:grpSpPr>
        <a:xfrm>
          <a:off x="0" y="0"/>
          <a:ext cx="0" cy="0"/>
          <a:chOff x="0" y="0"/>
          <a:chExt cx="0" cy="0"/>
        </a:xfrm>
      </p:grpSpPr>
      <p:sp>
        <p:nvSpPr>
          <p:cNvPr id="2482" name="Google Shape;2482;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3" name="Google Shape;2483;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2" name="Shape 2492"/>
        <p:cNvGrpSpPr/>
        <p:nvPr/>
      </p:nvGrpSpPr>
      <p:grpSpPr>
        <a:xfrm>
          <a:off x="0" y="0"/>
          <a:ext cx="0" cy="0"/>
          <a:chOff x="0" y="0"/>
          <a:chExt cx="0" cy="0"/>
        </a:xfrm>
      </p:grpSpPr>
      <p:sp>
        <p:nvSpPr>
          <p:cNvPr id="2493" name="Google Shape;2493;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4" name="Google Shape;2494;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1" name="Shape 2501"/>
        <p:cNvGrpSpPr/>
        <p:nvPr/>
      </p:nvGrpSpPr>
      <p:grpSpPr>
        <a:xfrm>
          <a:off x="0" y="0"/>
          <a:ext cx="0" cy="0"/>
          <a:chOff x="0" y="0"/>
          <a:chExt cx="0" cy="0"/>
        </a:xfrm>
      </p:grpSpPr>
      <p:sp>
        <p:nvSpPr>
          <p:cNvPr id="2502" name="Google Shape;2502;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3" name="Google Shape;2503;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82" name="Shape 1382"/>
        <p:cNvGrpSpPr/>
        <p:nvPr/>
      </p:nvGrpSpPr>
      <p:grpSpPr>
        <a:xfrm>
          <a:off x="0" y="0"/>
          <a:ext cx="0" cy="0"/>
          <a:chOff x="0" y="0"/>
          <a:chExt cx="0" cy="0"/>
        </a:xfrm>
      </p:grpSpPr>
      <p:sp>
        <p:nvSpPr>
          <p:cNvPr id="1383" name="Google Shape;1383;p2"/>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4" name="Google Shape;1384;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385" name="Google Shape;1385;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6" name="Google Shape;1386;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7" name="Google Shape;1387;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38" name="Shape 1438"/>
        <p:cNvGrpSpPr/>
        <p:nvPr/>
      </p:nvGrpSpPr>
      <p:grpSpPr>
        <a:xfrm>
          <a:off x="0" y="0"/>
          <a:ext cx="0" cy="0"/>
          <a:chOff x="0" y="0"/>
          <a:chExt cx="0" cy="0"/>
        </a:xfrm>
      </p:grpSpPr>
      <p:sp>
        <p:nvSpPr>
          <p:cNvPr id="1439" name="Google Shape;1439;p11"/>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0" name="Google Shape;1440;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41" name="Google Shape;1441;p11"/>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42" name="Google Shape;1442;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3" name="Google Shape;1443;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4" name="Google Shape;1444;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45" name="Shape 1445"/>
        <p:cNvGrpSpPr/>
        <p:nvPr/>
      </p:nvGrpSpPr>
      <p:grpSpPr>
        <a:xfrm>
          <a:off x="0" y="0"/>
          <a:ext cx="0" cy="0"/>
          <a:chOff x="0" y="0"/>
          <a:chExt cx="0" cy="0"/>
        </a:xfrm>
      </p:grpSpPr>
      <p:sp>
        <p:nvSpPr>
          <p:cNvPr id="1446" name="Google Shape;144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7" name="Google Shape;1447;p12"/>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48" name="Google Shape;1448;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9" name="Google Shape;1449;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0" name="Google Shape;1450;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51" name="Shape 1451"/>
        <p:cNvGrpSpPr/>
        <p:nvPr/>
      </p:nvGrpSpPr>
      <p:grpSpPr>
        <a:xfrm>
          <a:off x="0" y="0"/>
          <a:ext cx="0" cy="0"/>
          <a:chOff x="0" y="0"/>
          <a:chExt cx="0" cy="0"/>
        </a:xfrm>
      </p:grpSpPr>
      <p:sp>
        <p:nvSpPr>
          <p:cNvPr id="1452" name="Google Shape;1452;p13"/>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3" name="Google Shape;1453;p13"/>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54" name="Google Shape;1454;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5" name="Google Shape;1455;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6" name="Google Shape;1456;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88" name="Shape 1388"/>
        <p:cNvGrpSpPr/>
        <p:nvPr/>
      </p:nvGrpSpPr>
      <p:grpSpPr>
        <a:xfrm>
          <a:off x="0" y="0"/>
          <a:ext cx="0" cy="0"/>
          <a:chOff x="0" y="0"/>
          <a:chExt cx="0" cy="0"/>
        </a:xfrm>
      </p:grpSpPr>
      <p:sp>
        <p:nvSpPr>
          <p:cNvPr id="1389" name="Google Shape;1389;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0" name="Google Shape;1390;p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391" name="Google Shape;1391;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2" name="Google Shape;1392;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3" name="Google Shape;1393;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94" name="Shape 1394"/>
        <p:cNvGrpSpPr/>
        <p:nvPr/>
      </p:nvGrpSpPr>
      <p:grpSpPr>
        <a:xfrm>
          <a:off x="0" y="0"/>
          <a:ext cx="0" cy="0"/>
          <a:chOff x="0" y="0"/>
          <a:chExt cx="0" cy="0"/>
        </a:xfrm>
      </p:grpSpPr>
      <p:sp>
        <p:nvSpPr>
          <p:cNvPr id="1395" name="Google Shape;1395;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6" name="Google Shape;1396;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7" name="Google Shape;1397;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8" name="Google Shape;1398;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1399" name="Shape 1399"/>
        <p:cNvGrpSpPr/>
        <p:nvPr/>
      </p:nvGrpSpPr>
      <p:grpSpPr>
        <a:xfrm>
          <a:off x="0" y="0"/>
          <a:ext cx="0" cy="0"/>
          <a:chOff x="0" y="0"/>
          <a:chExt cx="0" cy="0"/>
        </a:xfrm>
      </p:grpSpPr>
      <p:sp>
        <p:nvSpPr>
          <p:cNvPr id="1400" name="Google Shape;1400;p5"/>
          <p:cNvSpPr txBox="1"/>
          <p:nvPr>
            <p:ph type="title"/>
          </p:nvPr>
        </p:nvSpPr>
        <p:spPr>
          <a:xfrm>
            <a:off x="684213" y="0"/>
            <a:ext cx="77724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1" name="Google Shape;1401;p5"/>
          <p:cNvSpPr txBox="1"/>
          <p:nvPr>
            <p:ph idx="1" type="body"/>
          </p:nvPr>
        </p:nvSpPr>
        <p:spPr>
          <a:xfrm>
            <a:off x="684213" y="1700213"/>
            <a:ext cx="7772400" cy="2133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02" name="Google Shape;1402;p5"/>
          <p:cNvSpPr txBox="1"/>
          <p:nvPr>
            <p:ph idx="2" type="body"/>
          </p:nvPr>
        </p:nvSpPr>
        <p:spPr>
          <a:xfrm>
            <a:off x="684213" y="3986213"/>
            <a:ext cx="7772400" cy="2133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03" name="Google Shape;1403;p5"/>
          <p:cNvSpPr txBox="1"/>
          <p:nvPr>
            <p:ph idx="11" type="ftr"/>
          </p:nvPr>
        </p:nvSpPr>
        <p:spPr>
          <a:xfrm>
            <a:off x="3132138" y="6165850"/>
            <a:ext cx="2895600" cy="4572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4" name="Google Shape;1404;p5"/>
          <p:cNvSpPr txBox="1"/>
          <p:nvPr>
            <p:ph idx="12" type="sldNum"/>
          </p:nvPr>
        </p:nvSpPr>
        <p:spPr>
          <a:xfrm>
            <a:off x="6659563" y="6092825"/>
            <a:ext cx="1905000" cy="4572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rgbClr val="888888"/>
                </a:solidFill>
                <a:latin typeface="Calibri"/>
                <a:ea typeface="Calibri"/>
                <a:cs typeface="Calibri"/>
                <a:sym typeface="Calibri"/>
              </a:defRPr>
            </a:lvl1pPr>
            <a:lvl2pPr indent="0" lvl="1" marL="0" rtl="0" algn="r">
              <a:spcBef>
                <a:spcPts val="0"/>
              </a:spcBef>
              <a:buNone/>
              <a:defRPr sz="1200">
                <a:solidFill>
                  <a:srgbClr val="888888"/>
                </a:solidFill>
                <a:latin typeface="Calibri"/>
                <a:ea typeface="Calibri"/>
                <a:cs typeface="Calibri"/>
                <a:sym typeface="Calibri"/>
              </a:defRPr>
            </a:lvl2pPr>
            <a:lvl3pPr indent="0" lvl="2" marL="0" rtl="0" algn="r">
              <a:spcBef>
                <a:spcPts val="0"/>
              </a:spcBef>
              <a:buNone/>
              <a:defRPr sz="1200">
                <a:solidFill>
                  <a:srgbClr val="888888"/>
                </a:solidFill>
                <a:latin typeface="Calibri"/>
                <a:ea typeface="Calibri"/>
                <a:cs typeface="Calibri"/>
                <a:sym typeface="Calibri"/>
              </a:defRPr>
            </a:lvl3pPr>
            <a:lvl4pPr indent="0" lvl="3" marL="0" rtl="0" algn="r">
              <a:spcBef>
                <a:spcPts val="0"/>
              </a:spcBef>
              <a:buNone/>
              <a:defRPr sz="1200">
                <a:solidFill>
                  <a:srgbClr val="888888"/>
                </a:solidFill>
                <a:latin typeface="Calibri"/>
                <a:ea typeface="Calibri"/>
                <a:cs typeface="Calibri"/>
                <a:sym typeface="Calibri"/>
              </a:defRPr>
            </a:lvl4pPr>
            <a:lvl5pPr indent="0" lvl="4" marL="0" rtl="0" algn="r">
              <a:spcBef>
                <a:spcPts val="0"/>
              </a:spcBef>
              <a:buNone/>
              <a:defRPr sz="1200">
                <a:solidFill>
                  <a:srgbClr val="888888"/>
                </a:solidFill>
                <a:latin typeface="Calibri"/>
                <a:ea typeface="Calibri"/>
                <a:cs typeface="Calibri"/>
                <a:sym typeface="Calibri"/>
              </a:defRPr>
            </a:lvl5pPr>
            <a:lvl6pPr indent="0" lvl="5" marL="0" rtl="0" algn="r">
              <a:spcBef>
                <a:spcPts val="0"/>
              </a:spcBef>
              <a:buNone/>
              <a:defRPr sz="1200">
                <a:solidFill>
                  <a:srgbClr val="888888"/>
                </a:solidFill>
                <a:latin typeface="Calibri"/>
                <a:ea typeface="Calibri"/>
                <a:cs typeface="Calibri"/>
                <a:sym typeface="Calibri"/>
              </a:defRPr>
            </a:lvl6pPr>
            <a:lvl7pPr indent="0" lvl="6" marL="0" rtl="0" algn="r">
              <a:spcBef>
                <a:spcPts val="0"/>
              </a:spcBef>
              <a:buNone/>
              <a:defRPr sz="1200">
                <a:solidFill>
                  <a:srgbClr val="888888"/>
                </a:solidFill>
                <a:latin typeface="Calibri"/>
                <a:ea typeface="Calibri"/>
                <a:cs typeface="Calibri"/>
                <a:sym typeface="Calibri"/>
              </a:defRPr>
            </a:lvl7pPr>
            <a:lvl8pPr indent="0" lvl="7" marL="0" rtl="0" algn="r">
              <a:spcBef>
                <a:spcPts val="0"/>
              </a:spcBef>
              <a:buNone/>
              <a:defRPr sz="1200">
                <a:solidFill>
                  <a:srgbClr val="888888"/>
                </a:solidFill>
                <a:latin typeface="Calibri"/>
                <a:ea typeface="Calibri"/>
                <a:cs typeface="Calibri"/>
                <a:sym typeface="Calibri"/>
              </a:defRPr>
            </a:lvl8pPr>
            <a:lvl9pPr indent="0" lvl="8" marL="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05" name="Shape 1405"/>
        <p:cNvGrpSpPr/>
        <p:nvPr/>
      </p:nvGrpSpPr>
      <p:grpSpPr>
        <a:xfrm>
          <a:off x="0" y="0"/>
          <a:ext cx="0" cy="0"/>
          <a:chOff x="0" y="0"/>
          <a:chExt cx="0" cy="0"/>
        </a:xfrm>
      </p:grpSpPr>
      <p:sp>
        <p:nvSpPr>
          <p:cNvPr id="1406" name="Google Shape;1406;p6"/>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7" name="Google Shape;1407;p6"/>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408" name="Google Shape;1408;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9" name="Google Shape;1409;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0" name="Google Shape;1410;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11" name="Shape 1411"/>
        <p:cNvGrpSpPr/>
        <p:nvPr/>
      </p:nvGrpSpPr>
      <p:grpSpPr>
        <a:xfrm>
          <a:off x="0" y="0"/>
          <a:ext cx="0" cy="0"/>
          <a:chOff x="0" y="0"/>
          <a:chExt cx="0" cy="0"/>
        </a:xfrm>
      </p:grpSpPr>
      <p:sp>
        <p:nvSpPr>
          <p:cNvPr id="1412" name="Google Shape;141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3" name="Google Shape;1413;p7"/>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414" name="Google Shape;1414;p7"/>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415" name="Google Shape;1415;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6" name="Google Shape;1416;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7" name="Google Shape;1417;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418" name="Shape 1418"/>
        <p:cNvGrpSpPr/>
        <p:nvPr/>
      </p:nvGrpSpPr>
      <p:grpSpPr>
        <a:xfrm>
          <a:off x="0" y="0"/>
          <a:ext cx="0" cy="0"/>
          <a:chOff x="0" y="0"/>
          <a:chExt cx="0" cy="0"/>
        </a:xfrm>
      </p:grpSpPr>
      <p:sp>
        <p:nvSpPr>
          <p:cNvPr id="1419" name="Google Shape;1419;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0" name="Google Shape;1420;p8"/>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421" name="Google Shape;1421;p8"/>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422" name="Google Shape;1422;p8"/>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423" name="Google Shape;1423;p8"/>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424" name="Google Shape;1424;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5" name="Google Shape;1425;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6" name="Google Shape;1426;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27" name="Shape 1427"/>
        <p:cNvGrpSpPr/>
        <p:nvPr/>
      </p:nvGrpSpPr>
      <p:grpSpPr>
        <a:xfrm>
          <a:off x="0" y="0"/>
          <a:ext cx="0" cy="0"/>
          <a:chOff x="0" y="0"/>
          <a:chExt cx="0" cy="0"/>
        </a:xfrm>
      </p:grpSpPr>
      <p:sp>
        <p:nvSpPr>
          <p:cNvPr id="1428" name="Google Shape;1428;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9" name="Google Shape;1429;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0" name="Google Shape;1430;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31" name="Shape 1431"/>
        <p:cNvGrpSpPr/>
        <p:nvPr/>
      </p:nvGrpSpPr>
      <p:grpSpPr>
        <a:xfrm>
          <a:off x="0" y="0"/>
          <a:ext cx="0" cy="0"/>
          <a:chOff x="0" y="0"/>
          <a:chExt cx="0" cy="0"/>
        </a:xfrm>
      </p:grpSpPr>
      <p:sp>
        <p:nvSpPr>
          <p:cNvPr id="1432" name="Google Shape;1432;p10"/>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3" name="Google Shape;1433;p10"/>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434" name="Google Shape;1434;p10"/>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35" name="Google Shape;1435;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6" name="Google Shape;1436;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7" name="Google Shape;1437;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76" name="Shape 1376"/>
        <p:cNvGrpSpPr/>
        <p:nvPr/>
      </p:nvGrpSpPr>
      <p:grpSpPr>
        <a:xfrm>
          <a:off x="0" y="0"/>
          <a:ext cx="0" cy="0"/>
          <a:chOff x="0" y="0"/>
          <a:chExt cx="0" cy="0"/>
        </a:xfrm>
      </p:grpSpPr>
      <p:sp>
        <p:nvSpPr>
          <p:cNvPr id="1377" name="Google Shape;1377;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78" name="Google Shape;1378;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79" name="Google Shape;1379;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0" name="Google Shape;1380;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1" name="Google Shape;1381;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0.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1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7.jpg"/><Relationship Id="rId4" Type="http://schemas.openxmlformats.org/officeDocument/2006/relationships/image" Target="../media/image38.png"/><Relationship Id="rId5" Type="http://schemas.openxmlformats.org/officeDocument/2006/relationships/image" Target="../media/image3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27.jpg"/><Relationship Id="rId4"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7.jpg"/><Relationship Id="rId4" Type="http://schemas.openxmlformats.org/officeDocument/2006/relationships/image" Target="../media/image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9.png"/><Relationship Id="rId4" Type="http://schemas.openxmlformats.org/officeDocument/2006/relationships/image" Target="../media/image3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0.png"/><Relationship Id="rId4" Type="http://schemas.openxmlformats.org/officeDocument/2006/relationships/image" Target="../media/image3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3.jp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4.png"/><Relationship Id="rId4" Type="http://schemas.openxmlformats.org/officeDocument/2006/relationships/image" Target="../media/image1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6.png"/><Relationship Id="rId4" Type="http://schemas.openxmlformats.org/officeDocument/2006/relationships/image" Target="../media/image1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6.png"/><Relationship Id="rId4" Type="http://schemas.openxmlformats.org/officeDocument/2006/relationships/image" Target="../media/image1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6.png"/><Relationship Id="rId4" Type="http://schemas.openxmlformats.org/officeDocument/2006/relationships/image" Target="../media/image1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2.pn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3.jpg"/><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png"/><Relationship Id="rId4" Type="http://schemas.openxmlformats.org/officeDocument/2006/relationships/image" Target="../media/image2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1.png"/><Relationship Id="rId4"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14"/>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Module 3</a:t>
            </a:r>
            <a:endParaRPr/>
          </a:p>
        </p:txBody>
      </p:sp>
      <p:sp>
        <p:nvSpPr>
          <p:cNvPr id="1462" name="Google Shape;1462;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200"/>
              <a:buNone/>
            </a:pPr>
            <a:r>
              <a:rPr lang="en-IN">
                <a:solidFill>
                  <a:schemeClr val="dk1"/>
                </a:solidFill>
              </a:rPr>
              <a:t>Activity Planning and Risk Management</a:t>
            </a:r>
            <a:endParaRPr>
              <a:solidFill>
                <a:schemeClr val="dk1"/>
              </a:solidFill>
            </a:endParaRPr>
          </a:p>
        </p:txBody>
      </p:sp>
      <p:sp>
        <p:nvSpPr>
          <p:cNvPr id="1463" name="Google Shape;1463;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464" name="Google Shape;1464;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465" name="Google Shape;1465;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IN" sz="3600"/>
              <a:t>Project &amp; Activities: Defining activities </a:t>
            </a:r>
            <a:endParaRPr/>
          </a:p>
        </p:txBody>
      </p:sp>
      <p:sp>
        <p:nvSpPr>
          <p:cNvPr id="1580" name="Google Shape;1580;p23"/>
          <p:cNvSpPr txBox="1"/>
          <p:nvPr>
            <p:ph idx="1" type="body"/>
          </p:nvPr>
        </p:nvSpPr>
        <p:spPr>
          <a:xfrm>
            <a:off x="457200" y="1600200"/>
            <a:ext cx="8229600" cy="45261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Font typeface="Arial"/>
              <a:buNone/>
            </a:pPr>
            <a:r>
              <a:rPr lang="en-IN">
                <a:solidFill>
                  <a:schemeClr val="dk1"/>
                </a:solidFill>
                <a:latin typeface="Calibri"/>
                <a:ea typeface="Calibri"/>
                <a:cs typeface="Calibri"/>
                <a:sym typeface="Calibri"/>
              </a:rPr>
              <a:t>Activity networks/Activity are based on some assumptions:</a:t>
            </a:r>
            <a:endParaRPr/>
          </a:p>
          <a:p>
            <a:pPr indent="-342900" lvl="0" marL="342900" rtl="0" algn="l">
              <a:spcBef>
                <a:spcPts val="640"/>
              </a:spcBef>
              <a:spcAft>
                <a:spcPts val="0"/>
              </a:spcAft>
              <a:buClr>
                <a:schemeClr val="dk1"/>
              </a:buClr>
              <a:buSzPts val="3200"/>
              <a:buChar char="•"/>
            </a:pPr>
            <a:r>
              <a:rPr lang="en-IN">
                <a:solidFill>
                  <a:schemeClr val="dk1"/>
                </a:solidFill>
                <a:latin typeface="Calibri"/>
                <a:ea typeface="Calibri"/>
                <a:cs typeface="Calibri"/>
                <a:sym typeface="Calibri"/>
              </a:rPr>
              <a:t>A project is:</a:t>
            </a:r>
            <a:endParaRPr/>
          </a:p>
          <a:p>
            <a:pPr indent="-285750" lvl="1" marL="742950" rtl="0" algn="l">
              <a:spcBef>
                <a:spcPts val="560"/>
              </a:spcBef>
              <a:spcAft>
                <a:spcPts val="0"/>
              </a:spcAft>
              <a:buClr>
                <a:schemeClr val="dk1"/>
              </a:buClr>
              <a:buSzPts val="2800"/>
              <a:buChar char="–"/>
            </a:pPr>
            <a:r>
              <a:rPr lang="en-IN" u="sng">
                <a:solidFill>
                  <a:schemeClr val="dk1"/>
                </a:solidFill>
                <a:latin typeface="Calibri"/>
                <a:ea typeface="Calibri"/>
                <a:cs typeface="Calibri"/>
                <a:sym typeface="Calibri"/>
              </a:rPr>
              <a:t>Composed of a number of </a:t>
            </a:r>
            <a:r>
              <a:rPr b="1" lang="en-IN" u="sng">
                <a:solidFill>
                  <a:schemeClr val="dk1"/>
                </a:solidFill>
                <a:latin typeface="Calibri"/>
                <a:ea typeface="Calibri"/>
                <a:cs typeface="Calibri"/>
                <a:sym typeface="Calibri"/>
              </a:rPr>
              <a:t>activities</a:t>
            </a:r>
            <a:endParaRPr/>
          </a:p>
          <a:p>
            <a:pPr indent="-285750" lvl="1" marL="742950" rtl="0" algn="l">
              <a:spcBef>
                <a:spcPts val="560"/>
              </a:spcBef>
              <a:spcAft>
                <a:spcPts val="0"/>
              </a:spcAft>
              <a:buClr>
                <a:schemeClr val="dk1"/>
              </a:buClr>
              <a:buSzPts val="2800"/>
              <a:buChar char="–"/>
            </a:pPr>
            <a:r>
              <a:rPr lang="en-IN" u="sng">
                <a:solidFill>
                  <a:schemeClr val="dk1"/>
                </a:solidFill>
                <a:latin typeface="Calibri"/>
                <a:ea typeface="Calibri"/>
                <a:cs typeface="Calibri"/>
                <a:sym typeface="Calibri"/>
              </a:rPr>
              <a:t>May start when at least one of its activities is ready to start</a:t>
            </a:r>
            <a:endParaRPr/>
          </a:p>
          <a:p>
            <a:pPr indent="-285750" lvl="1" marL="742950" rtl="0" algn="l">
              <a:spcBef>
                <a:spcPts val="560"/>
              </a:spcBef>
              <a:spcAft>
                <a:spcPts val="0"/>
              </a:spcAft>
              <a:buClr>
                <a:schemeClr val="dk1"/>
              </a:buClr>
              <a:buSzPts val="2800"/>
              <a:buChar char="–"/>
            </a:pPr>
            <a:r>
              <a:rPr lang="en-IN" u="sng">
                <a:solidFill>
                  <a:schemeClr val="dk1"/>
                </a:solidFill>
                <a:latin typeface="Calibri"/>
                <a:ea typeface="Calibri"/>
                <a:cs typeface="Calibri"/>
                <a:sym typeface="Calibri"/>
              </a:rPr>
              <a:t>Completed when all its activities are completed</a:t>
            </a:r>
            <a:endParaRPr/>
          </a:p>
        </p:txBody>
      </p:sp>
      <p:sp>
        <p:nvSpPr>
          <p:cNvPr id="1581" name="Google Shape;1581;p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582" name="Google Shape;1582;p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583" name="Google Shape;1583;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4" name="Shape 2514"/>
        <p:cNvGrpSpPr/>
        <p:nvPr/>
      </p:nvGrpSpPr>
      <p:grpSpPr>
        <a:xfrm>
          <a:off x="0" y="0"/>
          <a:ext cx="0" cy="0"/>
          <a:chOff x="0" y="0"/>
          <a:chExt cx="0" cy="0"/>
        </a:xfrm>
      </p:grpSpPr>
      <p:sp>
        <p:nvSpPr>
          <p:cNvPr id="2515" name="Google Shape;2515;p113"/>
          <p:cNvSpPr txBox="1"/>
          <p:nvPr>
            <p:ph idx="1" type="body"/>
          </p:nvPr>
        </p:nvSpPr>
        <p:spPr>
          <a:xfrm>
            <a:off x="0" y="836712"/>
            <a:ext cx="8964600" cy="55446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solidFill>
                  <a:schemeClr val="dk1"/>
                </a:solidFill>
                <a:latin typeface="Calibri"/>
                <a:ea typeface="Calibri"/>
                <a:cs typeface="Calibri"/>
                <a:sym typeface="Calibri"/>
              </a:rPr>
              <a:t>The AOA network for this project is shown in Figure. </a:t>
            </a:r>
            <a:endParaRPr/>
          </a:p>
          <a:p>
            <a:pPr indent="-342900" lvl="0" marL="342900" rtl="0" algn="l">
              <a:spcBef>
                <a:spcPts val="480"/>
              </a:spcBef>
              <a:spcAft>
                <a:spcPts val="0"/>
              </a:spcAft>
              <a:buClr>
                <a:schemeClr val="dk1"/>
              </a:buClr>
              <a:buSzPts val="2400"/>
              <a:buChar char="•"/>
            </a:pPr>
            <a:r>
              <a:rPr lang="en-IN" sz="2400">
                <a:solidFill>
                  <a:schemeClr val="dk1"/>
                </a:solidFill>
                <a:latin typeface="Calibri"/>
                <a:ea typeface="Calibri"/>
                <a:cs typeface="Calibri"/>
                <a:sym typeface="Calibri"/>
              </a:rPr>
              <a:t>To show the dependencies “install program” after “buy computer” and “write program” requires </a:t>
            </a:r>
            <a:r>
              <a:rPr b="1" lang="en-IN" sz="2400" u="sng">
                <a:solidFill>
                  <a:schemeClr val="dk1"/>
                </a:solidFill>
                <a:latin typeface="Calibri"/>
                <a:ea typeface="Calibri"/>
                <a:cs typeface="Calibri"/>
                <a:sym typeface="Calibri"/>
              </a:rPr>
              <a:t>a dummy activity (the dashed arrow) between node V and node Y. </a:t>
            </a:r>
            <a:endParaRPr b="1" sz="2400" u="sng"/>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b="1" lang="en-IN" sz="2400" u="sng">
                <a:solidFill>
                  <a:schemeClr val="dk1"/>
                </a:solidFill>
                <a:latin typeface="Calibri"/>
                <a:ea typeface="Calibri"/>
                <a:cs typeface="Calibri"/>
                <a:sym typeface="Calibri"/>
              </a:rPr>
              <a:t>This dummy links “install program” to its two immediate predecessors, “buy computer” and “write computer program.” </a:t>
            </a:r>
            <a:endParaRPr b="1" sz="2400" u="sng"/>
          </a:p>
          <a:p>
            <a:pPr indent="-342900" lvl="0" marL="342900" rtl="0" algn="l">
              <a:spcBef>
                <a:spcPts val="480"/>
              </a:spcBef>
              <a:spcAft>
                <a:spcPts val="0"/>
              </a:spcAft>
              <a:buClr>
                <a:schemeClr val="dk1"/>
              </a:buClr>
              <a:buSzPts val="2400"/>
              <a:buChar char="•"/>
            </a:pPr>
            <a:r>
              <a:rPr lang="en-IN" sz="2400">
                <a:solidFill>
                  <a:schemeClr val="dk1"/>
                </a:solidFill>
                <a:latin typeface="Calibri"/>
                <a:ea typeface="Calibri"/>
                <a:cs typeface="Calibri"/>
                <a:sym typeface="Calibri"/>
              </a:rPr>
              <a:t>Notice that the overall network has only one “Start” node and one “End” node.</a:t>
            </a:r>
            <a:endParaRPr/>
          </a:p>
        </p:txBody>
      </p:sp>
      <p:sp>
        <p:nvSpPr>
          <p:cNvPr id="2516" name="Google Shape;2516;p113"/>
          <p:cNvSpPr txBox="1"/>
          <p:nvPr>
            <p:ph type="title"/>
          </p:nvPr>
        </p:nvSpPr>
        <p:spPr>
          <a:xfrm>
            <a:off x="611188" y="115888"/>
            <a:ext cx="7772400" cy="58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b="1" lang="en-IN" sz="3959"/>
              <a:t>Using dummy activities</a:t>
            </a:r>
            <a:endParaRPr sz="3959"/>
          </a:p>
        </p:txBody>
      </p:sp>
      <p:sp>
        <p:nvSpPr>
          <p:cNvPr id="2517" name="Google Shape;2517;p1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518" name="Google Shape;2518;p1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19" name="Google Shape;2519;p1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520" name="Google Shape;2520;p113"/>
          <p:cNvPicPr preferRelativeResize="0"/>
          <p:nvPr/>
        </p:nvPicPr>
        <p:blipFill rotWithShape="1">
          <a:blip r:embed="rId3">
            <a:alphaModFix/>
          </a:blip>
          <a:srcRect b="11744" l="21282" r="32188" t="64547"/>
          <a:stretch/>
        </p:blipFill>
        <p:spPr>
          <a:xfrm>
            <a:off x="611560" y="2492896"/>
            <a:ext cx="7776863" cy="173420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4" name="Shape 2524"/>
        <p:cNvGrpSpPr/>
        <p:nvPr/>
      </p:nvGrpSpPr>
      <p:grpSpPr>
        <a:xfrm>
          <a:off x="0" y="0"/>
          <a:ext cx="0" cy="0"/>
          <a:chOff x="0" y="0"/>
          <a:chExt cx="0" cy="0"/>
        </a:xfrm>
      </p:grpSpPr>
      <p:sp>
        <p:nvSpPr>
          <p:cNvPr id="2525" name="Google Shape;2525;p114"/>
          <p:cNvSpPr txBox="1"/>
          <p:nvPr>
            <p:ph idx="1" type="body"/>
          </p:nvPr>
        </p:nvSpPr>
        <p:spPr>
          <a:xfrm>
            <a:off x="0" y="836712"/>
            <a:ext cx="8964600" cy="50436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Dummy activities, shown as dotted lines on the network diagram, </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Have a zero duration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Use no resources. </a:t>
            </a:r>
            <a:endParaRPr/>
          </a:p>
          <a:p>
            <a:pPr indent="-190500" lvl="0" marL="342900" rtl="0" algn="l">
              <a:spcBef>
                <a:spcPts val="480"/>
              </a:spcBef>
              <a:spcAft>
                <a:spcPts val="0"/>
              </a:spcAft>
              <a:buClr>
                <a:schemeClr val="dk1"/>
              </a:buClr>
              <a:buSzPts val="2400"/>
              <a:buNone/>
            </a:pPr>
            <a:r>
              <a:t/>
            </a:r>
            <a:endParaRPr b="1" sz="2400" u="sng"/>
          </a:p>
          <a:p>
            <a:pPr indent="-342900" lvl="0" marL="342900" rtl="0" algn="l">
              <a:spcBef>
                <a:spcPts val="480"/>
              </a:spcBef>
              <a:spcAft>
                <a:spcPts val="0"/>
              </a:spcAft>
              <a:buClr>
                <a:schemeClr val="dk1"/>
              </a:buClr>
              <a:buSzPts val="2400"/>
              <a:buChar char="•"/>
            </a:pPr>
            <a:r>
              <a:rPr b="1" lang="en-IN" sz="2400" u="sng"/>
              <a:t>These are problems that do not occur with activity-on-node networks. </a:t>
            </a:r>
            <a:endParaRPr/>
          </a:p>
          <a:p>
            <a:pPr indent="-139700" lvl="0" marL="342900" rtl="0" algn="l">
              <a:spcBef>
                <a:spcPts val="640"/>
              </a:spcBef>
              <a:spcAft>
                <a:spcPts val="0"/>
              </a:spcAft>
              <a:buClr>
                <a:schemeClr val="dk1"/>
              </a:buClr>
              <a:buSzPts val="3200"/>
              <a:buNone/>
            </a:pPr>
            <a:r>
              <a:t/>
            </a:r>
            <a:endParaRPr/>
          </a:p>
        </p:txBody>
      </p:sp>
      <p:sp>
        <p:nvSpPr>
          <p:cNvPr id="2526" name="Google Shape;2526;p114"/>
          <p:cNvSpPr txBox="1"/>
          <p:nvPr>
            <p:ph type="title"/>
          </p:nvPr>
        </p:nvSpPr>
        <p:spPr>
          <a:xfrm>
            <a:off x="611188" y="115888"/>
            <a:ext cx="7772400" cy="58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b="1" lang="en-IN" sz="3959"/>
              <a:t>Using dummy activities</a:t>
            </a:r>
            <a:endParaRPr sz="3959"/>
          </a:p>
        </p:txBody>
      </p:sp>
      <p:sp>
        <p:nvSpPr>
          <p:cNvPr id="2527" name="Google Shape;2527;p1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528" name="Google Shape;2528;p1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29" name="Google Shape;2529;p1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3" name="Shape 2533"/>
        <p:cNvGrpSpPr/>
        <p:nvPr/>
      </p:nvGrpSpPr>
      <p:grpSpPr>
        <a:xfrm>
          <a:off x="0" y="0"/>
          <a:ext cx="0" cy="0"/>
          <a:chOff x="0" y="0"/>
          <a:chExt cx="0" cy="0"/>
        </a:xfrm>
      </p:grpSpPr>
      <p:sp>
        <p:nvSpPr>
          <p:cNvPr id="2534" name="Google Shape;2534;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535" name="Google Shape;2535;p11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536" name="Google Shape;2536;p1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537" name="Google Shape;2537;p1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38" name="Google Shape;2538;p1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539" name="Google Shape;2539;p115"/>
          <p:cNvPicPr preferRelativeResize="0"/>
          <p:nvPr/>
        </p:nvPicPr>
        <p:blipFill rotWithShape="1">
          <a:blip r:embed="rId3">
            <a:alphaModFix/>
          </a:blip>
          <a:srcRect b="0" l="0" r="0" t="0"/>
          <a:stretch/>
        </p:blipFill>
        <p:spPr>
          <a:xfrm>
            <a:off x="467544" y="260648"/>
            <a:ext cx="8280920" cy="583956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3" name="Shape 2543"/>
        <p:cNvGrpSpPr/>
        <p:nvPr/>
      </p:nvGrpSpPr>
      <p:grpSpPr>
        <a:xfrm>
          <a:off x="0" y="0"/>
          <a:ext cx="0" cy="0"/>
          <a:chOff x="0" y="0"/>
          <a:chExt cx="0" cy="0"/>
        </a:xfrm>
      </p:grpSpPr>
      <p:sp>
        <p:nvSpPr>
          <p:cNvPr id="2544" name="Google Shape;2544;p1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545" name="Google Shape;2545;p1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546" name="Google Shape;2546;p1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547" name="Google Shape;2547;p1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48" name="Google Shape;2548;p1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549" name="Google Shape;2549;p116"/>
          <p:cNvPicPr preferRelativeResize="0"/>
          <p:nvPr/>
        </p:nvPicPr>
        <p:blipFill rotWithShape="1">
          <a:blip r:embed="rId3">
            <a:alphaModFix/>
          </a:blip>
          <a:srcRect b="0" l="0" r="0" t="0"/>
          <a:stretch/>
        </p:blipFill>
        <p:spPr>
          <a:xfrm>
            <a:off x="467544" y="1628800"/>
            <a:ext cx="8280920" cy="453650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3" name="Shape 2553"/>
        <p:cNvGrpSpPr/>
        <p:nvPr/>
      </p:nvGrpSpPr>
      <p:grpSpPr>
        <a:xfrm>
          <a:off x="0" y="0"/>
          <a:ext cx="0" cy="0"/>
          <a:chOff x="0" y="0"/>
          <a:chExt cx="0" cy="0"/>
        </a:xfrm>
      </p:grpSpPr>
      <p:sp>
        <p:nvSpPr>
          <p:cNvPr id="2554" name="Google Shape;2554;p1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555" name="Google Shape;2555;p11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556" name="Google Shape;2556;p1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557" name="Google Shape;2557;p1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58" name="Google Shape;2558;p1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559" name="Google Shape;2559;p117"/>
          <p:cNvPicPr preferRelativeResize="0"/>
          <p:nvPr/>
        </p:nvPicPr>
        <p:blipFill rotWithShape="1">
          <a:blip r:embed="rId3">
            <a:alphaModFix/>
          </a:blip>
          <a:srcRect b="0" l="0" r="0" t="0"/>
          <a:stretch/>
        </p:blipFill>
        <p:spPr>
          <a:xfrm>
            <a:off x="467544" y="260648"/>
            <a:ext cx="8280920" cy="5839569"/>
          </a:xfrm>
          <a:prstGeom prst="rect">
            <a:avLst/>
          </a:prstGeom>
          <a:noFill/>
          <a:ln>
            <a:noFill/>
          </a:ln>
        </p:spPr>
      </p:pic>
      <p:sp>
        <p:nvSpPr>
          <p:cNvPr id="2560" name="Google Shape;2560;p117"/>
          <p:cNvSpPr txBox="1"/>
          <p:nvPr/>
        </p:nvSpPr>
        <p:spPr>
          <a:xfrm>
            <a:off x="7596336" y="2708920"/>
            <a:ext cx="15477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Single end node</a:t>
            </a:r>
            <a:endParaRPr sz="1800">
              <a:solidFill>
                <a:schemeClr val="dk1"/>
              </a:solidFill>
              <a:latin typeface="Calibri"/>
              <a:ea typeface="Calibri"/>
              <a:cs typeface="Calibri"/>
              <a:sym typeface="Calibri"/>
            </a:endParaRPr>
          </a:p>
        </p:txBody>
      </p:sp>
      <p:sp>
        <p:nvSpPr>
          <p:cNvPr id="2561" name="Google Shape;2561;p117"/>
          <p:cNvSpPr txBox="1"/>
          <p:nvPr/>
        </p:nvSpPr>
        <p:spPr>
          <a:xfrm>
            <a:off x="7668344" y="4006805"/>
            <a:ext cx="15477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Single end node</a:t>
            </a:r>
            <a:endParaRPr sz="1800">
              <a:solidFill>
                <a:schemeClr val="dk1"/>
              </a:solidFill>
              <a:latin typeface="Calibri"/>
              <a:ea typeface="Calibri"/>
              <a:cs typeface="Calibri"/>
              <a:sym typeface="Calibri"/>
            </a:endParaRPr>
          </a:p>
        </p:txBody>
      </p:sp>
      <p:sp>
        <p:nvSpPr>
          <p:cNvPr id="2562" name="Google Shape;2562;p117"/>
          <p:cNvSpPr txBox="1"/>
          <p:nvPr/>
        </p:nvSpPr>
        <p:spPr>
          <a:xfrm>
            <a:off x="7596336" y="5230941"/>
            <a:ext cx="15477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Single end node</a:t>
            </a:r>
            <a:endParaRPr sz="1800">
              <a:solidFill>
                <a:schemeClr val="dk1"/>
              </a:solidFill>
              <a:latin typeface="Calibri"/>
              <a:ea typeface="Calibri"/>
              <a:cs typeface="Calibri"/>
              <a:sym typeface="Calibri"/>
            </a:endParaRPr>
          </a:p>
        </p:txBody>
      </p:sp>
      <p:sp>
        <p:nvSpPr>
          <p:cNvPr id="2563" name="Google Shape;2563;p117"/>
          <p:cNvSpPr txBox="1"/>
          <p:nvPr/>
        </p:nvSpPr>
        <p:spPr>
          <a:xfrm>
            <a:off x="7668344" y="3501008"/>
            <a:ext cx="15477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Dummy activities  +</a:t>
            </a:r>
            <a:endParaRPr sz="1800">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7" name="Shape 2567"/>
        <p:cNvGrpSpPr/>
        <p:nvPr/>
      </p:nvGrpSpPr>
      <p:grpSpPr>
        <a:xfrm>
          <a:off x="0" y="0"/>
          <a:ext cx="0" cy="0"/>
          <a:chOff x="0" y="0"/>
          <a:chExt cx="0" cy="0"/>
        </a:xfrm>
      </p:grpSpPr>
      <p:sp>
        <p:nvSpPr>
          <p:cNvPr id="2568" name="Google Shape;2568;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569" name="Google Shape;2569;p11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570" name="Google Shape;2570;p1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571" name="Google Shape;2571;p1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72" name="Google Shape;2572;p1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573" name="Google Shape;2573;p118"/>
          <p:cNvPicPr preferRelativeResize="0"/>
          <p:nvPr/>
        </p:nvPicPr>
        <p:blipFill rotWithShape="1">
          <a:blip r:embed="rId3">
            <a:alphaModFix/>
          </a:blip>
          <a:srcRect b="0" l="0" r="0" t="0"/>
          <a:stretch/>
        </p:blipFill>
        <p:spPr>
          <a:xfrm>
            <a:off x="467544" y="1628800"/>
            <a:ext cx="8280920" cy="4536504"/>
          </a:xfrm>
          <a:prstGeom prst="rect">
            <a:avLst/>
          </a:prstGeom>
          <a:noFill/>
          <a:ln>
            <a:noFill/>
          </a:ln>
        </p:spPr>
      </p:pic>
      <p:sp>
        <p:nvSpPr>
          <p:cNvPr id="2574" name="Google Shape;2574;p118"/>
          <p:cNvSpPr txBox="1"/>
          <p:nvPr/>
        </p:nvSpPr>
        <p:spPr>
          <a:xfrm>
            <a:off x="7596336" y="4797152"/>
            <a:ext cx="115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Loop=GFE</a:t>
            </a:r>
            <a:endParaRPr sz="1800">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8" name="Shape 2578"/>
        <p:cNvGrpSpPr/>
        <p:nvPr/>
      </p:nvGrpSpPr>
      <p:grpSpPr>
        <a:xfrm>
          <a:off x="0" y="0"/>
          <a:ext cx="0" cy="0"/>
          <a:chOff x="0" y="0"/>
          <a:chExt cx="0" cy="0"/>
        </a:xfrm>
      </p:grpSpPr>
      <p:sp>
        <p:nvSpPr>
          <p:cNvPr id="2579" name="Google Shape;2579;p1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IN"/>
              <a:t>Activity labelling </a:t>
            </a:r>
            <a:endParaRPr/>
          </a:p>
        </p:txBody>
      </p:sp>
      <p:sp>
        <p:nvSpPr>
          <p:cNvPr id="2580" name="Google Shape;2580;p11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IN" sz="2800"/>
              <a:t>No of different conventions</a:t>
            </a:r>
            <a:endParaRPr/>
          </a:p>
          <a:p>
            <a:pPr indent="-342900" lvl="0" marL="342900" rtl="0" algn="l">
              <a:lnSpc>
                <a:spcPct val="90000"/>
              </a:lnSpc>
              <a:spcBef>
                <a:spcPts val="560"/>
              </a:spcBef>
              <a:spcAft>
                <a:spcPts val="0"/>
              </a:spcAft>
              <a:buClr>
                <a:schemeClr val="dk1"/>
              </a:buClr>
              <a:buSzPts val="2800"/>
              <a:buChar char="•"/>
            </a:pPr>
            <a:r>
              <a:rPr lang="en-IN" sz="2800"/>
              <a:t>One of the more common conventions for labelling nodes is the following:  </a:t>
            </a:r>
            <a:endParaRPr/>
          </a:p>
          <a:p>
            <a:pPr indent="-165100" lvl="0" marL="342900" rtl="0" algn="l">
              <a:lnSpc>
                <a:spcPct val="90000"/>
              </a:lnSpc>
              <a:spcBef>
                <a:spcPts val="560"/>
              </a:spcBef>
              <a:spcAft>
                <a:spcPts val="0"/>
              </a:spcAft>
              <a:buClr>
                <a:schemeClr val="dk1"/>
              </a:buClr>
              <a:buSzPts val="2800"/>
              <a:buNone/>
            </a:pPr>
            <a:r>
              <a:t/>
            </a:r>
            <a:endParaRPr sz="2800"/>
          </a:p>
          <a:p>
            <a:pPr indent="-165100" lvl="0" marL="342900" rtl="0" algn="l">
              <a:lnSpc>
                <a:spcPct val="90000"/>
              </a:lnSpc>
              <a:spcBef>
                <a:spcPts val="560"/>
              </a:spcBef>
              <a:spcAft>
                <a:spcPts val="0"/>
              </a:spcAft>
              <a:buClr>
                <a:schemeClr val="dk1"/>
              </a:buClr>
              <a:buSzPts val="2800"/>
              <a:buNone/>
            </a:pPr>
            <a:r>
              <a:t/>
            </a:r>
            <a:endParaRPr sz="2800"/>
          </a:p>
          <a:p>
            <a:pPr indent="-165100" lvl="0" marL="342900" rtl="0" algn="l">
              <a:lnSpc>
                <a:spcPct val="90000"/>
              </a:lnSpc>
              <a:spcBef>
                <a:spcPts val="560"/>
              </a:spcBef>
              <a:spcAft>
                <a:spcPts val="0"/>
              </a:spcAft>
              <a:buClr>
                <a:schemeClr val="dk1"/>
              </a:buClr>
              <a:buSzPts val="2800"/>
              <a:buNone/>
            </a:pPr>
            <a:r>
              <a:t/>
            </a:r>
            <a:endParaRPr sz="2800"/>
          </a:p>
          <a:p>
            <a:pPr indent="-165100" lvl="0" marL="342900" rtl="0" algn="l">
              <a:lnSpc>
                <a:spcPct val="90000"/>
              </a:lnSpc>
              <a:spcBef>
                <a:spcPts val="560"/>
              </a:spcBef>
              <a:spcAft>
                <a:spcPts val="0"/>
              </a:spcAft>
              <a:buClr>
                <a:schemeClr val="dk1"/>
              </a:buClr>
              <a:buSzPts val="2800"/>
              <a:buNone/>
            </a:pPr>
            <a:r>
              <a:t/>
            </a:r>
            <a:endParaRPr sz="2800"/>
          </a:p>
          <a:p>
            <a:pPr indent="-342900" lvl="0" marL="342900" rtl="0" algn="l">
              <a:lnSpc>
                <a:spcPct val="90000"/>
              </a:lnSpc>
              <a:spcBef>
                <a:spcPts val="640"/>
              </a:spcBef>
              <a:spcAft>
                <a:spcPts val="0"/>
              </a:spcAft>
              <a:buClr>
                <a:schemeClr val="dk1"/>
              </a:buClr>
              <a:buSzPts val="3200"/>
              <a:buChar char="•"/>
            </a:pPr>
            <a:r>
              <a:rPr lang="en-IN"/>
              <a:t>The diagram is used to record information about the events rather than the activities</a:t>
            </a:r>
            <a:endParaRPr/>
          </a:p>
        </p:txBody>
      </p:sp>
      <p:pic>
        <p:nvPicPr>
          <p:cNvPr id="2581" name="Google Shape;2581;p119"/>
          <p:cNvPicPr preferRelativeResize="0"/>
          <p:nvPr/>
        </p:nvPicPr>
        <p:blipFill rotWithShape="1">
          <a:blip r:embed="rId3">
            <a:alphaModFix/>
          </a:blip>
          <a:srcRect b="0" l="0" r="0" t="0"/>
          <a:stretch/>
        </p:blipFill>
        <p:spPr>
          <a:xfrm>
            <a:off x="3175000" y="3068638"/>
            <a:ext cx="2084388" cy="1936750"/>
          </a:xfrm>
          <a:prstGeom prst="rect">
            <a:avLst/>
          </a:prstGeom>
          <a:noFill/>
          <a:ln>
            <a:noFill/>
          </a:ln>
        </p:spPr>
      </p:pic>
      <p:sp>
        <p:nvSpPr>
          <p:cNvPr id="2582" name="Google Shape;2582;p1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583" name="Google Shape;2583;p1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84" name="Google Shape;2584;p1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8" name="Shape 2588"/>
        <p:cNvGrpSpPr/>
        <p:nvPr/>
      </p:nvGrpSpPr>
      <p:grpSpPr>
        <a:xfrm>
          <a:off x="0" y="0"/>
          <a:ext cx="0" cy="0"/>
          <a:chOff x="0" y="0"/>
          <a:chExt cx="0" cy="0"/>
        </a:xfrm>
      </p:grpSpPr>
      <p:sp>
        <p:nvSpPr>
          <p:cNvPr id="2589" name="Google Shape;2589;p1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IN"/>
              <a:t>Activity labelling </a:t>
            </a:r>
            <a:endParaRPr/>
          </a:p>
        </p:txBody>
      </p:sp>
      <p:sp>
        <p:nvSpPr>
          <p:cNvPr id="2590" name="Google Shape;2590;p12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Divide the node circle into quadrants.</a:t>
            </a:r>
            <a:endParaRPr/>
          </a:p>
          <a:p>
            <a:pPr indent="-165100" lvl="0" marL="342900" rtl="0" algn="l">
              <a:spcBef>
                <a:spcPts val="560"/>
              </a:spcBef>
              <a:spcAft>
                <a:spcPts val="0"/>
              </a:spcAft>
              <a:buClr>
                <a:schemeClr val="dk1"/>
              </a:buClr>
              <a:buSzPts val="2800"/>
              <a:buNone/>
            </a:pPr>
            <a:r>
              <a:t/>
            </a:r>
            <a:endParaRPr sz="2800"/>
          </a:p>
          <a:p>
            <a:pPr indent="-165100" lvl="0" marL="342900" rtl="0" algn="l">
              <a:spcBef>
                <a:spcPts val="560"/>
              </a:spcBef>
              <a:spcAft>
                <a:spcPts val="0"/>
              </a:spcAft>
              <a:buClr>
                <a:schemeClr val="dk1"/>
              </a:buClr>
              <a:buSzPts val="2800"/>
              <a:buNone/>
            </a:pPr>
            <a:r>
              <a:t/>
            </a:r>
            <a:endParaRPr sz="2800"/>
          </a:p>
          <a:p>
            <a:pPr indent="-165100" lvl="0" marL="342900" rtl="0" algn="l">
              <a:spcBef>
                <a:spcPts val="560"/>
              </a:spcBef>
              <a:spcAft>
                <a:spcPts val="0"/>
              </a:spcAft>
              <a:buClr>
                <a:schemeClr val="dk1"/>
              </a:buClr>
              <a:buSzPts val="2800"/>
              <a:buNone/>
            </a:pPr>
            <a:r>
              <a:t/>
            </a:r>
            <a:endParaRPr sz="2800"/>
          </a:p>
          <a:p>
            <a:pPr indent="-165100" lvl="0" marL="342900" rtl="0" algn="l">
              <a:spcBef>
                <a:spcPts val="560"/>
              </a:spcBef>
              <a:spcAft>
                <a:spcPts val="0"/>
              </a:spcAft>
              <a:buClr>
                <a:schemeClr val="dk1"/>
              </a:buClr>
              <a:buSzPts val="2800"/>
              <a:buNone/>
            </a:pPr>
            <a:r>
              <a:t/>
            </a:r>
            <a:endParaRPr sz="2800"/>
          </a:p>
          <a:p>
            <a:pPr indent="-342900" lvl="0" marL="342900" rtl="0" algn="l">
              <a:spcBef>
                <a:spcPts val="560"/>
              </a:spcBef>
              <a:spcAft>
                <a:spcPts val="0"/>
              </a:spcAft>
              <a:buClr>
                <a:schemeClr val="dk1"/>
              </a:buClr>
              <a:buSzPts val="2800"/>
              <a:buChar char="•"/>
            </a:pPr>
            <a:r>
              <a:rPr lang="en-IN" sz="2800"/>
              <a:t>The latest and earliest dates by which the event should occur, and the event slack (which will be explained later). </a:t>
            </a:r>
            <a:endParaRPr/>
          </a:p>
          <a:p>
            <a:pPr indent="-139700" lvl="0" marL="342900" rtl="0" algn="l">
              <a:spcBef>
                <a:spcPts val="640"/>
              </a:spcBef>
              <a:spcAft>
                <a:spcPts val="0"/>
              </a:spcAft>
              <a:buClr>
                <a:schemeClr val="dk1"/>
              </a:buClr>
              <a:buSzPts val="3200"/>
              <a:buNone/>
            </a:pPr>
            <a:r>
              <a:t/>
            </a:r>
            <a:endParaRPr/>
          </a:p>
        </p:txBody>
      </p:sp>
      <p:pic>
        <p:nvPicPr>
          <p:cNvPr id="2591" name="Google Shape;2591;p120"/>
          <p:cNvPicPr preferRelativeResize="0"/>
          <p:nvPr/>
        </p:nvPicPr>
        <p:blipFill rotWithShape="1">
          <a:blip r:embed="rId3">
            <a:alphaModFix/>
          </a:blip>
          <a:srcRect b="0" l="0" r="0" t="0"/>
          <a:stretch/>
        </p:blipFill>
        <p:spPr>
          <a:xfrm>
            <a:off x="3175000" y="2284338"/>
            <a:ext cx="2084388" cy="1936750"/>
          </a:xfrm>
          <a:prstGeom prst="rect">
            <a:avLst/>
          </a:prstGeom>
          <a:noFill/>
          <a:ln>
            <a:noFill/>
          </a:ln>
        </p:spPr>
      </p:pic>
      <p:sp>
        <p:nvSpPr>
          <p:cNvPr id="2592" name="Google Shape;2592;p1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593" name="Google Shape;2593;p1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94" name="Google Shape;2594;p1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8" name="Shape 2598"/>
        <p:cNvGrpSpPr/>
        <p:nvPr/>
      </p:nvGrpSpPr>
      <p:grpSpPr>
        <a:xfrm>
          <a:off x="0" y="0"/>
          <a:ext cx="0" cy="0"/>
          <a:chOff x="0" y="0"/>
          <a:chExt cx="0" cy="0"/>
        </a:xfrm>
      </p:grpSpPr>
      <p:sp>
        <p:nvSpPr>
          <p:cNvPr id="2599" name="Google Shape;2599;p121"/>
          <p:cNvSpPr txBox="1"/>
          <p:nvPr>
            <p:ph type="title"/>
          </p:nvPr>
        </p:nvSpPr>
        <p:spPr>
          <a:xfrm>
            <a:off x="-36513" y="115888"/>
            <a:ext cx="9180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IN" sz="3600"/>
              <a:t>The forward pass (activity-on-arrow network.)</a:t>
            </a:r>
            <a:endParaRPr/>
          </a:p>
        </p:txBody>
      </p:sp>
      <p:sp>
        <p:nvSpPr>
          <p:cNvPr id="2600" name="Google Shape;2600;p121"/>
          <p:cNvSpPr txBox="1"/>
          <p:nvPr>
            <p:ph idx="1" type="body"/>
          </p:nvPr>
        </p:nvSpPr>
        <p:spPr>
          <a:xfrm>
            <a:off x="107950" y="1268413"/>
            <a:ext cx="89280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IN" sz="2800"/>
              <a:t>The forward pass is carried out to calculate :</a:t>
            </a:r>
            <a:endParaRPr/>
          </a:p>
          <a:p>
            <a:pPr indent="-285750" lvl="1" marL="742950" rtl="0" algn="l">
              <a:spcBef>
                <a:spcPts val="560"/>
              </a:spcBef>
              <a:spcAft>
                <a:spcPts val="0"/>
              </a:spcAft>
              <a:buClr>
                <a:schemeClr val="dk1"/>
              </a:buClr>
              <a:buSzPts val="2800"/>
              <a:buChar char="–"/>
            </a:pPr>
            <a:r>
              <a:rPr lang="en-IN"/>
              <a:t>the earliest date on which each event may be achieved and </a:t>
            </a:r>
            <a:endParaRPr/>
          </a:p>
          <a:p>
            <a:pPr indent="-285750" lvl="1" marL="742950" rtl="0" algn="l">
              <a:spcBef>
                <a:spcPts val="560"/>
              </a:spcBef>
              <a:spcAft>
                <a:spcPts val="0"/>
              </a:spcAft>
              <a:buClr>
                <a:schemeClr val="dk1"/>
              </a:buClr>
              <a:buSzPts val="2800"/>
              <a:buChar char="–"/>
            </a:pPr>
            <a:r>
              <a:rPr lang="en-IN"/>
              <a:t>the earliest dates on which each activity may be started and completed. </a:t>
            </a:r>
            <a:endParaRPr/>
          </a:p>
          <a:p>
            <a:pPr indent="-165100" lvl="0" marL="342900" rtl="0" algn="l">
              <a:spcBef>
                <a:spcPts val="560"/>
              </a:spcBef>
              <a:spcAft>
                <a:spcPts val="0"/>
              </a:spcAft>
              <a:buClr>
                <a:schemeClr val="dk1"/>
              </a:buClr>
              <a:buSzPts val="2800"/>
              <a:buNone/>
            </a:pPr>
            <a:r>
              <a:t/>
            </a:r>
            <a:endParaRPr sz="2800"/>
          </a:p>
          <a:p>
            <a:pPr indent="-342900" lvl="0" marL="342900" rtl="0" algn="l">
              <a:spcBef>
                <a:spcPts val="560"/>
              </a:spcBef>
              <a:spcAft>
                <a:spcPts val="0"/>
              </a:spcAft>
              <a:buClr>
                <a:schemeClr val="dk1"/>
              </a:buClr>
              <a:buSzPts val="2800"/>
              <a:buChar char="•"/>
            </a:pPr>
            <a:r>
              <a:rPr lang="en-IN" sz="2800"/>
              <a:t>The earliest date for an event is the earliest date by which all activities upon which it depends can be completed. </a:t>
            </a:r>
            <a:endParaRPr/>
          </a:p>
        </p:txBody>
      </p:sp>
      <p:sp>
        <p:nvSpPr>
          <p:cNvPr id="2601" name="Google Shape;2601;p121"/>
          <p:cNvSpPr/>
          <p:nvPr/>
        </p:nvSpPr>
        <p:spPr>
          <a:xfrm>
            <a:off x="0" y="4005064"/>
            <a:ext cx="9144000" cy="13683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02" name="Google Shape;2602;p121"/>
          <p:cNvSpPr/>
          <p:nvPr/>
        </p:nvSpPr>
        <p:spPr>
          <a:xfrm>
            <a:off x="5004048" y="2132856"/>
            <a:ext cx="720000" cy="2088300"/>
          </a:xfrm>
          <a:prstGeom prst="curvedLeftArrow">
            <a:avLst>
              <a:gd fmla="val 25000" name="adj1"/>
              <a:gd fmla="val 50000" name="adj2"/>
              <a:gd fmla="val 25000"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03" name="Google Shape;2603;p1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604" name="Google Shape;2604;p1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605" name="Google Shape;2605;p1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sp>
        <p:nvSpPr>
          <p:cNvPr id="2610" name="Google Shape;2610;p122"/>
          <p:cNvSpPr txBox="1"/>
          <p:nvPr>
            <p:ph type="title"/>
          </p:nvPr>
        </p:nvSpPr>
        <p:spPr>
          <a:xfrm>
            <a:off x="-36513" y="115888"/>
            <a:ext cx="9180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IN" sz="3600"/>
              <a:t>The forward pass (activity-on-arrow network.)</a:t>
            </a:r>
            <a:endParaRPr/>
          </a:p>
        </p:txBody>
      </p:sp>
      <p:sp>
        <p:nvSpPr>
          <p:cNvPr id="2611" name="Google Shape;2611;p122"/>
          <p:cNvSpPr txBox="1"/>
          <p:nvPr>
            <p:ph idx="1" type="body"/>
          </p:nvPr>
        </p:nvSpPr>
        <p:spPr>
          <a:xfrm>
            <a:off x="107950" y="1268412"/>
            <a:ext cx="8928000" cy="51129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Char char="•"/>
            </a:pPr>
            <a:r>
              <a:rPr lang="en-IN" sz="2400"/>
              <a:t>Using Figure 6.18 and Table 6.1 the calculation proceeds according to the following reasoning:</a:t>
            </a:r>
            <a:endParaRPr/>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190500" lvl="0" marL="342900" rtl="0" algn="l">
              <a:lnSpc>
                <a:spcPct val="90000"/>
              </a:lnSpc>
              <a:spcBef>
                <a:spcPts val="480"/>
              </a:spcBef>
              <a:spcAft>
                <a:spcPts val="0"/>
              </a:spcAft>
              <a:buClr>
                <a:schemeClr val="dk1"/>
              </a:buClr>
              <a:buSzPts val="2400"/>
              <a:buNone/>
            </a:pPr>
            <a:r>
              <a:t/>
            </a:r>
            <a:endParaRPr sz="2400"/>
          </a:p>
          <a:p>
            <a:pPr indent="0" lvl="0" marL="0" rtl="0" algn="l">
              <a:lnSpc>
                <a:spcPct val="90000"/>
              </a:lnSpc>
              <a:spcBef>
                <a:spcPts val="480"/>
              </a:spcBef>
              <a:spcAft>
                <a:spcPts val="0"/>
              </a:spcAft>
              <a:buClr>
                <a:schemeClr val="dk1"/>
              </a:buClr>
              <a:buSzPts val="2400"/>
              <a:buFont typeface="Calibri"/>
              <a:buNone/>
            </a:pPr>
            <a:r>
              <a:rPr lang="en-IN" sz="2400"/>
              <a:t>	</a:t>
            </a:r>
            <a:endParaRPr/>
          </a:p>
        </p:txBody>
      </p:sp>
      <p:pic>
        <p:nvPicPr>
          <p:cNvPr id="2612" name="Google Shape;2612;p122"/>
          <p:cNvPicPr preferRelativeResize="0"/>
          <p:nvPr/>
        </p:nvPicPr>
        <p:blipFill rotWithShape="1">
          <a:blip r:embed="rId3">
            <a:alphaModFix/>
          </a:blip>
          <a:srcRect b="3681" l="9118" r="6528" t="59245"/>
          <a:stretch/>
        </p:blipFill>
        <p:spPr>
          <a:xfrm>
            <a:off x="-36511" y="2192240"/>
            <a:ext cx="4536503" cy="3469008"/>
          </a:xfrm>
          <a:prstGeom prst="rect">
            <a:avLst/>
          </a:prstGeom>
          <a:noFill/>
          <a:ln>
            <a:noFill/>
          </a:ln>
        </p:spPr>
      </p:pic>
      <p:pic>
        <p:nvPicPr>
          <p:cNvPr descr="https://slideplayer.com/slide/15747366/88/images/43/Activity-on-Arrow+Networks.jpg" id="2613" name="Google Shape;2613;p122"/>
          <p:cNvPicPr preferRelativeResize="0"/>
          <p:nvPr/>
        </p:nvPicPr>
        <p:blipFill rotWithShape="1">
          <a:blip r:embed="rId4">
            <a:alphaModFix/>
          </a:blip>
          <a:srcRect b="0" l="11724" r="13548" t="44243"/>
          <a:stretch/>
        </p:blipFill>
        <p:spPr>
          <a:xfrm>
            <a:off x="4572000" y="2192240"/>
            <a:ext cx="4572001" cy="3469008"/>
          </a:xfrm>
          <a:prstGeom prst="rect">
            <a:avLst/>
          </a:prstGeom>
          <a:noFill/>
          <a:ln>
            <a:noFill/>
          </a:ln>
        </p:spPr>
      </p:pic>
      <p:sp>
        <p:nvSpPr>
          <p:cNvPr id="2614" name="Google Shape;2614;p1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615" name="Google Shape;2615;p1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616" name="Google Shape;2616;p1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Defining activities – Assumptions</a:t>
            </a:r>
            <a:endParaRPr/>
          </a:p>
        </p:txBody>
      </p:sp>
      <p:sp>
        <p:nvSpPr>
          <p:cNvPr id="1590" name="Google Shape;1590;p24"/>
          <p:cNvSpPr txBox="1"/>
          <p:nvPr>
            <p:ph idx="1" type="body"/>
          </p:nvPr>
        </p:nvSpPr>
        <p:spPr>
          <a:xfrm>
            <a:off x="457200" y="1600200"/>
            <a:ext cx="8229600" cy="45261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solidFill>
                  <a:schemeClr val="dk1"/>
                </a:solidFill>
                <a:latin typeface="Calibri"/>
                <a:ea typeface="Calibri"/>
                <a:cs typeface="Calibri"/>
                <a:sym typeface="Calibri"/>
              </a:rPr>
              <a:t>An activity</a:t>
            </a:r>
            <a:endParaRPr/>
          </a:p>
          <a:p>
            <a:pPr indent="-285750" lvl="1" marL="742950" rtl="0" algn="l">
              <a:spcBef>
                <a:spcPts val="560"/>
              </a:spcBef>
              <a:spcAft>
                <a:spcPts val="0"/>
              </a:spcAft>
              <a:buClr>
                <a:schemeClr val="dk1"/>
              </a:buClr>
              <a:buSzPts val="2800"/>
              <a:buChar char="–"/>
            </a:pPr>
            <a:r>
              <a:rPr lang="en-IN">
                <a:solidFill>
                  <a:schemeClr val="dk1"/>
                </a:solidFill>
                <a:latin typeface="Calibri"/>
                <a:ea typeface="Calibri"/>
                <a:cs typeface="Calibri"/>
                <a:sym typeface="Calibri"/>
              </a:rPr>
              <a:t>Must have clearly </a:t>
            </a:r>
            <a:r>
              <a:rPr lang="en-IN" u="sng">
                <a:solidFill>
                  <a:schemeClr val="dk1"/>
                </a:solidFill>
                <a:latin typeface="Calibri"/>
                <a:ea typeface="Calibri"/>
                <a:cs typeface="Calibri"/>
                <a:sym typeface="Calibri"/>
              </a:rPr>
              <a:t>defined start and end-points,</a:t>
            </a:r>
            <a:endParaRPr/>
          </a:p>
          <a:p>
            <a:pPr indent="-228600" lvl="2" marL="1143000" rtl="0" algn="l">
              <a:spcBef>
                <a:spcPts val="480"/>
              </a:spcBef>
              <a:spcAft>
                <a:spcPts val="0"/>
              </a:spcAft>
              <a:buClr>
                <a:schemeClr val="dk1"/>
              </a:buClr>
              <a:buSzPts val="2400"/>
              <a:buChar char="•"/>
            </a:pPr>
            <a:r>
              <a:rPr lang="en-IN">
                <a:solidFill>
                  <a:schemeClr val="dk1"/>
                </a:solidFill>
                <a:latin typeface="Calibri"/>
                <a:ea typeface="Calibri"/>
                <a:cs typeface="Calibri"/>
                <a:sym typeface="Calibri"/>
              </a:rPr>
              <a:t> normally marked by the production of </a:t>
            </a:r>
            <a:r>
              <a:rPr lang="en-IN" u="sng">
                <a:solidFill>
                  <a:schemeClr val="dk1"/>
                </a:solidFill>
                <a:latin typeface="Calibri"/>
                <a:ea typeface="Calibri"/>
                <a:cs typeface="Calibri"/>
                <a:sym typeface="Calibri"/>
              </a:rPr>
              <a:t>a tangible deliverable.</a:t>
            </a:r>
            <a:endParaRPr u="sng"/>
          </a:p>
          <a:p>
            <a:pPr indent="-285750" lvl="1" marL="742950" rtl="0" algn="l">
              <a:spcBef>
                <a:spcPts val="560"/>
              </a:spcBef>
              <a:spcAft>
                <a:spcPts val="0"/>
              </a:spcAft>
              <a:buClr>
                <a:schemeClr val="dk1"/>
              </a:buClr>
              <a:buSzPts val="2800"/>
              <a:buChar char="–"/>
            </a:pPr>
            <a:r>
              <a:rPr lang="en-IN">
                <a:solidFill>
                  <a:schemeClr val="dk1"/>
                </a:solidFill>
                <a:latin typeface="Calibri"/>
                <a:ea typeface="Calibri"/>
                <a:cs typeface="Calibri"/>
                <a:sym typeface="Calibri"/>
              </a:rPr>
              <a:t>If an activity requires a resource then </a:t>
            </a:r>
            <a:endParaRPr/>
          </a:p>
          <a:p>
            <a:pPr indent="-228600" lvl="2" marL="1143000" rtl="0" algn="l">
              <a:spcBef>
                <a:spcPts val="480"/>
              </a:spcBef>
              <a:spcAft>
                <a:spcPts val="0"/>
              </a:spcAft>
              <a:buClr>
                <a:schemeClr val="dk1"/>
              </a:buClr>
              <a:buSzPts val="2400"/>
              <a:buChar char="•"/>
            </a:pPr>
            <a:r>
              <a:rPr lang="en-IN">
                <a:solidFill>
                  <a:schemeClr val="dk1"/>
                </a:solidFill>
                <a:latin typeface="Calibri"/>
                <a:ea typeface="Calibri"/>
                <a:cs typeface="Calibri"/>
                <a:sym typeface="Calibri"/>
              </a:rPr>
              <a:t>that </a:t>
            </a:r>
            <a:r>
              <a:rPr lang="en-IN" u="sng">
                <a:solidFill>
                  <a:schemeClr val="dk1"/>
                </a:solidFill>
                <a:latin typeface="Calibri"/>
                <a:ea typeface="Calibri"/>
                <a:cs typeface="Calibri"/>
                <a:sym typeface="Calibri"/>
              </a:rPr>
              <a:t>resource requirements must be forecastable</a:t>
            </a:r>
            <a:r>
              <a:rPr lang="en-IN">
                <a:solidFill>
                  <a:schemeClr val="dk1"/>
                </a:solidFill>
                <a:latin typeface="Calibri"/>
                <a:ea typeface="Calibri"/>
                <a:cs typeface="Calibri"/>
                <a:sym typeface="Calibri"/>
              </a:rPr>
              <a:t> and </a:t>
            </a:r>
            <a:endParaRPr/>
          </a:p>
          <a:p>
            <a:pPr indent="-228600" lvl="2" marL="1143000" rtl="0" algn="l">
              <a:spcBef>
                <a:spcPts val="480"/>
              </a:spcBef>
              <a:spcAft>
                <a:spcPts val="0"/>
              </a:spcAft>
              <a:buClr>
                <a:schemeClr val="dk1"/>
              </a:buClr>
              <a:buSzPts val="2400"/>
              <a:buChar char="•"/>
            </a:pPr>
            <a:r>
              <a:rPr lang="en-IN">
                <a:solidFill>
                  <a:schemeClr val="dk1"/>
                </a:solidFill>
                <a:latin typeface="Calibri"/>
                <a:ea typeface="Calibri"/>
                <a:cs typeface="Calibri"/>
                <a:sym typeface="Calibri"/>
              </a:rPr>
              <a:t>are assumed to be </a:t>
            </a:r>
            <a:r>
              <a:rPr lang="en-IN" u="sng">
                <a:solidFill>
                  <a:schemeClr val="dk1"/>
                </a:solidFill>
                <a:latin typeface="Calibri"/>
                <a:ea typeface="Calibri"/>
                <a:cs typeface="Calibri"/>
                <a:sym typeface="Calibri"/>
              </a:rPr>
              <a:t>required at a constant level throughout the duration of the activity</a:t>
            </a:r>
            <a:endParaRPr u="sng"/>
          </a:p>
        </p:txBody>
      </p:sp>
      <p:sp>
        <p:nvSpPr>
          <p:cNvPr id="1591" name="Google Shape;1591;p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592" name="Google Shape;1592;p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593" name="Google Shape;1593;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0" name="Shape 2620"/>
        <p:cNvGrpSpPr/>
        <p:nvPr/>
      </p:nvGrpSpPr>
      <p:grpSpPr>
        <a:xfrm>
          <a:off x="0" y="0"/>
          <a:ext cx="0" cy="0"/>
          <a:chOff x="0" y="0"/>
          <a:chExt cx="0" cy="0"/>
        </a:xfrm>
      </p:grpSpPr>
      <p:sp>
        <p:nvSpPr>
          <p:cNvPr id="2621" name="Google Shape;2621;p123"/>
          <p:cNvSpPr txBox="1"/>
          <p:nvPr>
            <p:ph idx="1" type="body"/>
          </p:nvPr>
        </p:nvSpPr>
        <p:spPr>
          <a:xfrm>
            <a:off x="107950" y="3573016"/>
            <a:ext cx="4417800" cy="26643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400"/>
              <a:buChar char="•"/>
            </a:pPr>
            <a:r>
              <a:rPr lang="en-IN" sz="2400">
                <a:solidFill>
                  <a:schemeClr val="dk1"/>
                </a:solidFill>
                <a:latin typeface="Calibri"/>
                <a:ea typeface="Calibri"/>
                <a:cs typeface="Calibri"/>
                <a:sym typeface="Calibri"/>
              </a:rPr>
              <a:t>Activities A, Band F may start immediately, so the earliest date for event 1 is zero and the earliest start date for these three activities is also zero. </a:t>
            </a:r>
            <a:endParaRPr/>
          </a:p>
          <a:p>
            <a:pPr indent="-215900" lvl="0" marL="342900" rtl="0" algn="l">
              <a:lnSpc>
                <a:spcPct val="80000"/>
              </a:lnSpc>
              <a:spcBef>
                <a:spcPts val="400"/>
              </a:spcBef>
              <a:spcAft>
                <a:spcPts val="0"/>
              </a:spcAft>
              <a:buClr>
                <a:schemeClr val="dk1"/>
              </a:buClr>
              <a:buSzPts val="2000"/>
              <a:buNone/>
            </a:pPr>
            <a:r>
              <a:t/>
            </a:r>
            <a:endParaRPr sz="2000"/>
          </a:p>
          <a:p>
            <a:pPr indent="-215900" lvl="0" marL="342900" rtl="0" algn="l">
              <a:lnSpc>
                <a:spcPct val="80000"/>
              </a:lnSpc>
              <a:spcBef>
                <a:spcPts val="400"/>
              </a:spcBef>
              <a:spcAft>
                <a:spcPts val="0"/>
              </a:spcAft>
              <a:buClr>
                <a:schemeClr val="dk1"/>
              </a:buClr>
              <a:buSzPts val="2000"/>
              <a:buNone/>
            </a:pPr>
            <a:r>
              <a:t/>
            </a:r>
            <a:endParaRPr sz="2000"/>
          </a:p>
          <a:p>
            <a:pPr indent="0" lvl="0" marL="0" rtl="0" algn="l">
              <a:lnSpc>
                <a:spcPct val="80000"/>
              </a:lnSpc>
              <a:spcBef>
                <a:spcPts val="120"/>
              </a:spcBef>
              <a:spcAft>
                <a:spcPts val="0"/>
              </a:spcAft>
              <a:buClr>
                <a:schemeClr val="dk1"/>
              </a:buClr>
              <a:buSzPts val="600"/>
              <a:buFont typeface="Calibri"/>
              <a:buNone/>
            </a:pPr>
            <a:r>
              <a:rPr lang="en-IN" sz="600">
                <a:solidFill>
                  <a:schemeClr val="dk1"/>
                </a:solidFill>
                <a:latin typeface="Calibri"/>
                <a:ea typeface="Calibri"/>
                <a:cs typeface="Calibri"/>
                <a:sym typeface="Calibri"/>
              </a:rPr>
              <a:t>	</a:t>
            </a:r>
            <a:endParaRPr sz="800"/>
          </a:p>
        </p:txBody>
      </p:sp>
      <p:pic>
        <p:nvPicPr>
          <p:cNvPr id="2622" name="Google Shape;2622;p123"/>
          <p:cNvPicPr preferRelativeResize="0"/>
          <p:nvPr/>
        </p:nvPicPr>
        <p:blipFill rotWithShape="1">
          <a:blip r:embed="rId3">
            <a:alphaModFix/>
          </a:blip>
          <a:srcRect b="0" l="0" r="0" t="0"/>
          <a:stretch/>
        </p:blipFill>
        <p:spPr>
          <a:xfrm>
            <a:off x="4525661" y="300795"/>
            <a:ext cx="4618339" cy="3128205"/>
          </a:xfrm>
          <a:prstGeom prst="rect">
            <a:avLst/>
          </a:prstGeom>
          <a:noFill/>
          <a:ln>
            <a:noFill/>
          </a:ln>
        </p:spPr>
      </p:pic>
      <p:pic>
        <p:nvPicPr>
          <p:cNvPr id="2623" name="Google Shape;2623;p123"/>
          <p:cNvPicPr preferRelativeResize="0"/>
          <p:nvPr/>
        </p:nvPicPr>
        <p:blipFill rotWithShape="1">
          <a:blip r:embed="rId4">
            <a:alphaModFix/>
          </a:blip>
          <a:srcRect b="0" l="0" r="0" t="0"/>
          <a:stretch/>
        </p:blipFill>
        <p:spPr>
          <a:xfrm>
            <a:off x="5792636" y="3933056"/>
            <a:ext cx="2084388" cy="1936750"/>
          </a:xfrm>
          <a:prstGeom prst="rect">
            <a:avLst/>
          </a:prstGeom>
          <a:noFill/>
          <a:ln>
            <a:noFill/>
          </a:ln>
        </p:spPr>
      </p:pic>
      <p:sp>
        <p:nvSpPr>
          <p:cNvPr id="2624" name="Google Shape;2624;p1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625" name="Google Shape;2625;p1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626" name="Google Shape;2626;p1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627" name="Google Shape;2627;p123"/>
          <p:cNvPicPr preferRelativeResize="0"/>
          <p:nvPr/>
        </p:nvPicPr>
        <p:blipFill rotWithShape="1">
          <a:blip r:embed="rId5">
            <a:alphaModFix/>
          </a:blip>
          <a:srcRect b="3681" l="9118" r="6528" t="59245"/>
          <a:stretch/>
        </p:blipFill>
        <p:spPr>
          <a:xfrm>
            <a:off x="-36511" y="32000"/>
            <a:ext cx="4536503" cy="346900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1" name="Shape 2631"/>
        <p:cNvGrpSpPr/>
        <p:nvPr/>
      </p:nvGrpSpPr>
      <p:grpSpPr>
        <a:xfrm>
          <a:off x="0" y="0"/>
          <a:ext cx="0" cy="0"/>
          <a:chOff x="0" y="0"/>
          <a:chExt cx="0" cy="0"/>
        </a:xfrm>
      </p:grpSpPr>
      <p:sp>
        <p:nvSpPr>
          <p:cNvPr id="2632" name="Google Shape;2632;p124"/>
          <p:cNvSpPr txBox="1"/>
          <p:nvPr>
            <p:ph idx="1" type="body"/>
          </p:nvPr>
        </p:nvSpPr>
        <p:spPr>
          <a:xfrm>
            <a:off x="107950" y="3573016"/>
            <a:ext cx="6624300" cy="26643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200"/>
              <a:buChar char="•"/>
            </a:pPr>
            <a:r>
              <a:rPr lang="en-IN" sz="2200">
                <a:solidFill>
                  <a:schemeClr val="dk1"/>
                </a:solidFill>
                <a:latin typeface="Calibri"/>
                <a:ea typeface="Calibri"/>
                <a:cs typeface="Calibri"/>
                <a:sym typeface="Calibri"/>
              </a:rPr>
              <a:t>Activity A will take 6 weeks, so the earliest it can finish is week 6 (recorded in the activity table). Therefore the earliest we can achieve event 2 is week 6. </a:t>
            </a:r>
            <a:endParaRPr/>
          </a:p>
          <a:p>
            <a:pPr indent="-203200" lvl="0" marL="342900" rtl="0" algn="l">
              <a:lnSpc>
                <a:spcPct val="80000"/>
              </a:lnSpc>
              <a:spcBef>
                <a:spcPts val="440"/>
              </a:spcBef>
              <a:spcAft>
                <a:spcPts val="0"/>
              </a:spcAft>
              <a:buClr>
                <a:schemeClr val="dk1"/>
              </a:buClr>
              <a:buSzPts val="2200"/>
              <a:buNone/>
            </a:pPr>
            <a:r>
              <a:t/>
            </a:r>
            <a:endParaRPr sz="2200"/>
          </a:p>
          <a:p>
            <a:pPr indent="-342900" lvl="0" marL="342900" rtl="0" algn="l">
              <a:lnSpc>
                <a:spcPct val="80000"/>
              </a:lnSpc>
              <a:spcBef>
                <a:spcPts val="440"/>
              </a:spcBef>
              <a:spcAft>
                <a:spcPts val="0"/>
              </a:spcAft>
              <a:buClr>
                <a:schemeClr val="dk1"/>
              </a:buClr>
              <a:buSzPts val="2200"/>
              <a:buChar char="•"/>
            </a:pPr>
            <a:r>
              <a:rPr lang="en-IN" sz="2200">
                <a:solidFill>
                  <a:schemeClr val="dk1"/>
                </a:solidFill>
                <a:latin typeface="Calibri"/>
                <a:ea typeface="Calibri"/>
                <a:cs typeface="Calibri"/>
                <a:sym typeface="Calibri"/>
              </a:rPr>
              <a:t>Activity B will take 4 weeks, so the earliest it can finish and the earliest we can achieve event 3 is week 4. </a:t>
            </a:r>
            <a:endParaRPr/>
          </a:p>
          <a:p>
            <a:pPr indent="-203200" lvl="0" marL="342900" rtl="0" algn="l">
              <a:lnSpc>
                <a:spcPct val="80000"/>
              </a:lnSpc>
              <a:spcBef>
                <a:spcPts val="440"/>
              </a:spcBef>
              <a:spcAft>
                <a:spcPts val="0"/>
              </a:spcAft>
              <a:buClr>
                <a:schemeClr val="dk1"/>
              </a:buClr>
              <a:buSzPts val="2200"/>
              <a:buNone/>
            </a:pPr>
            <a:r>
              <a:t/>
            </a:r>
            <a:endParaRPr sz="2200"/>
          </a:p>
          <a:p>
            <a:pPr indent="0" lvl="0" marL="0" rtl="0" algn="l">
              <a:lnSpc>
                <a:spcPct val="80000"/>
              </a:lnSpc>
              <a:spcBef>
                <a:spcPts val="120"/>
              </a:spcBef>
              <a:spcAft>
                <a:spcPts val="0"/>
              </a:spcAft>
              <a:buClr>
                <a:schemeClr val="dk1"/>
              </a:buClr>
              <a:buSzPts val="600"/>
              <a:buFont typeface="Calibri"/>
              <a:buNone/>
            </a:pPr>
            <a:r>
              <a:rPr lang="en-IN" sz="600">
                <a:solidFill>
                  <a:schemeClr val="dk1"/>
                </a:solidFill>
                <a:latin typeface="Calibri"/>
                <a:ea typeface="Calibri"/>
                <a:cs typeface="Calibri"/>
                <a:sym typeface="Calibri"/>
              </a:rPr>
              <a:t>	</a:t>
            </a:r>
            <a:endParaRPr sz="800"/>
          </a:p>
        </p:txBody>
      </p:sp>
      <p:pic>
        <p:nvPicPr>
          <p:cNvPr descr="https://slideplayer.com/slide/15747366/88/images/43/Activity-on-Arrow+Networks.jpg" id="2633" name="Google Shape;2633;p124"/>
          <p:cNvPicPr preferRelativeResize="0"/>
          <p:nvPr/>
        </p:nvPicPr>
        <p:blipFill rotWithShape="1">
          <a:blip r:embed="rId3">
            <a:alphaModFix/>
          </a:blip>
          <a:srcRect b="0" l="11724" r="13548" t="44243"/>
          <a:stretch/>
        </p:blipFill>
        <p:spPr>
          <a:xfrm>
            <a:off x="-36512" y="216024"/>
            <a:ext cx="4572001" cy="3212976"/>
          </a:xfrm>
          <a:prstGeom prst="rect">
            <a:avLst/>
          </a:prstGeom>
          <a:noFill/>
          <a:ln>
            <a:noFill/>
          </a:ln>
        </p:spPr>
      </p:pic>
      <p:pic>
        <p:nvPicPr>
          <p:cNvPr id="2634" name="Google Shape;2634;p124"/>
          <p:cNvPicPr preferRelativeResize="0"/>
          <p:nvPr/>
        </p:nvPicPr>
        <p:blipFill rotWithShape="1">
          <a:blip r:embed="rId4">
            <a:alphaModFix/>
          </a:blip>
          <a:srcRect b="0" l="0" r="0" t="0"/>
          <a:stretch/>
        </p:blipFill>
        <p:spPr>
          <a:xfrm>
            <a:off x="4525661" y="300795"/>
            <a:ext cx="4618339" cy="3128205"/>
          </a:xfrm>
          <a:prstGeom prst="rect">
            <a:avLst/>
          </a:prstGeom>
          <a:noFill/>
          <a:ln>
            <a:noFill/>
          </a:ln>
        </p:spPr>
      </p:pic>
      <p:pic>
        <p:nvPicPr>
          <p:cNvPr id="2635" name="Google Shape;2635;p124"/>
          <p:cNvPicPr preferRelativeResize="0"/>
          <p:nvPr/>
        </p:nvPicPr>
        <p:blipFill rotWithShape="1">
          <a:blip r:embed="rId5">
            <a:alphaModFix/>
          </a:blip>
          <a:srcRect b="0" l="0" r="0" t="0"/>
          <a:stretch/>
        </p:blipFill>
        <p:spPr>
          <a:xfrm>
            <a:off x="6834830" y="3789040"/>
            <a:ext cx="2084388" cy="1936750"/>
          </a:xfrm>
          <a:prstGeom prst="rect">
            <a:avLst/>
          </a:prstGeom>
          <a:noFill/>
          <a:ln>
            <a:noFill/>
          </a:ln>
        </p:spPr>
      </p:pic>
      <p:sp>
        <p:nvSpPr>
          <p:cNvPr id="2636" name="Google Shape;2636;p1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637" name="Google Shape;2637;p1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638" name="Google Shape;2638;p1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2" name="Shape 2642"/>
        <p:cNvGrpSpPr/>
        <p:nvPr/>
      </p:nvGrpSpPr>
      <p:grpSpPr>
        <a:xfrm>
          <a:off x="0" y="0"/>
          <a:ext cx="0" cy="0"/>
          <a:chOff x="0" y="0"/>
          <a:chExt cx="0" cy="0"/>
        </a:xfrm>
      </p:grpSpPr>
      <p:sp>
        <p:nvSpPr>
          <p:cNvPr id="2643" name="Google Shape;2643;p125"/>
          <p:cNvSpPr txBox="1"/>
          <p:nvPr>
            <p:ph idx="1" type="body"/>
          </p:nvPr>
        </p:nvSpPr>
        <p:spPr>
          <a:xfrm>
            <a:off x="179388" y="3212976"/>
            <a:ext cx="8856600" cy="28830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Activity F will take 10 weeks, so the earliest it can finish is week 10- </a:t>
            </a:r>
            <a:endParaRPr/>
          </a:p>
          <a:p>
            <a:pPr indent="-285750" lvl="1" marL="742950" rtl="0" algn="l">
              <a:spcBef>
                <a:spcPts val="480"/>
              </a:spcBef>
              <a:spcAft>
                <a:spcPts val="0"/>
              </a:spcAft>
              <a:buClr>
                <a:schemeClr val="dk1"/>
              </a:buClr>
              <a:buSzPts val="2400"/>
              <a:buChar char="–"/>
            </a:pPr>
            <a:r>
              <a:rPr lang="en-IN" sz="2400"/>
              <a:t>we cannot, however, tell whether or not this is also the earliest date that we can achieve event 5 </a:t>
            </a:r>
            <a:endParaRPr/>
          </a:p>
          <a:p>
            <a:pPr indent="-285750" lvl="1" marL="742950" rtl="0" algn="l">
              <a:spcBef>
                <a:spcPts val="480"/>
              </a:spcBef>
              <a:spcAft>
                <a:spcPts val="0"/>
              </a:spcAft>
              <a:buClr>
                <a:schemeClr val="dk1"/>
              </a:buClr>
              <a:buSzPts val="2400"/>
              <a:buChar char="–"/>
            </a:pPr>
            <a:r>
              <a:rPr b="1" lang="en-IN" sz="2400" u="sng"/>
              <a:t>since we have not yet, calculated when activity E will finish. </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0" lvl="0" marL="0" rtl="0" algn="l">
              <a:spcBef>
                <a:spcPts val="480"/>
              </a:spcBef>
              <a:spcAft>
                <a:spcPts val="0"/>
              </a:spcAft>
              <a:buClr>
                <a:schemeClr val="dk1"/>
              </a:buClr>
              <a:buSzPts val="2400"/>
              <a:buFont typeface="Calibri"/>
              <a:buNone/>
            </a:pPr>
            <a:r>
              <a:t/>
            </a:r>
            <a:endParaRPr sz="2400"/>
          </a:p>
          <a:p>
            <a:pPr indent="-139700" lvl="0" marL="342900" rtl="0" algn="l">
              <a:spcBef>
                <a:spcPts val="640"/>
              </a:spcBef>
              <a:spcAft>
                <a:spcPts val="0"/>
              </a:spcAft>
              <a:buClr>
                <a:schemeClr val="dk1"/>
              </a:buClr>
              <a:buSzPts val="3200"/>
              <a:buNone/>
            </a:pPr>
            <a:r>
              <a:t/>
            </a:r>
            <a:endParaRPr/>
          </a:p>
        </p:txBody>
      </p:sp>
      <p:sp>
        <p:nvSpPr>
          <p:cNvPr id="2644" name="Google Shape;2644;p125"/>
          <p:cNvSpPr txBox="1"/>
          <p:nvPr>
            <p:ph idx="12" type="sldNum"/>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descr="https://slideplayer.com/slide/15747366/88/images/43/Activity-on-Arrow+Networks.jpg" id="2645" name="Google Shape;2645;p125"/>
          <p:cNvPicPr preferRelativeResize="0"/>
          <p:nvPr/>
        </p:nvPicPr>
        <p:blipFill rotWithShape="1">
          <a:blip r:embed="rId3">
            <a:alphaModFix/>
          </a:blip>
          <a:srcRect b="0" l="11724" r="13548" t="44243"/>
          <a:stretch/>
        </p:blipFill>
        <p:spPr>
          <a:xfrm>
            <a:off x="-36512" y="0"/>
            <a:ext cx="4572001" cy="3212976"/>
          </a:xfrm>
          <a:prstGeom prst="rect">
            <a:avLst/>
          </a:prstGeom>
          <a:noFill/>
          <a:ln>
            <a:noFill/>
          </a:ln>
        </p:spPr>
      </p:pic>
      <p:pic>
        <p:nvPicPr>
          <p:cNvPr id="2646" name="Google Shape;2646;p125"/>
          <p:cNvPicPr preferRelativeResize="0"/>
          <p:nvPr/>
        </p:nvPicPr>
        <p:blipFill rotWithShape="1">
          <a:blip r:embed="rId4">
            <a:alphaModFix/>
          </a:blip>
          <a:srcRect b="0" l="0" r="0" t="0"/>
          <a:stretch/>
        </p:blipFill>
        <p:spPr>
          <a:xfrm>
            <a:off x="4525661" y="84771"/>
            <a:ext cx="4618339" cy="3128205"/>
          </a:xfrm>
          <a:prstGeom prst="rect">
            <a:avLst/>
          </a:prstGeom>
          <a:noFill/>
          <a:ln>
            <a:noFill/>
          </a:ln>
        </p:spPr>
      </p:pic>
      <p:sp>
        <p:nvSpPr>
          <p:cNvPr id="2647" name="Google Shape;2647;p12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648" name="Google Shape;2648;p12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2" name="Shape 2652"/>
        <p:cNvGrpSpPr/>
        <p:nvPr/>
      </p:nvGrpSpPr>
      <p:grpSpPr>
        <a:xfrm>
          <a:off x="0" y="0"/>
          <a:ext cx="0" cy="0"/>
          <a:chOff x="0" y="0"/>
          <a:chExt cx="0" cy="0"/>
        </a:xfrm>
      </p:grpSpPr>
      <p:sp>
        <p:nvSpPr>
          <p:cNvPr id="2653" name="Google Shape;2653;p126"/>
          <p:cNvSpPr txBox="1"/>
          <p:nvPr>
            <p:ph idx="1" type="body"/>
          </p:nvPr>
        </p:nvSpPr>
        <p:spPr>
          <a:xfrm>
            <a:off x="179388" y="3212976"/>
            <a:ext cx="8856600" cy="2883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IN" sz="2400"/>
              <a:t>Activity E can start as early as week 4 </a:t>
            </a:r>
            <a:r>
              <a:rPr lang="en-IN" sz="2400"/>
              <a:t>(the earliest date for event 3) and, since it is forecasted to take 3 weeks, will be completed, </a:t>
            </a:r>
            <a:r>
              <a:rPr b="1" lang="en-IN" sz="2400"/>
              <a:t>at the earliest, at the end of week 7. </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b="1" lang="en-IN" sz="2400" u="sng"/>
              <a:t>Event 5 may be achieved when both E and F have been completed, that is, week 10 (the later of 7 and 10). </a:t>
            </a:r>
            <a:endParaRPr/>
          </a:p>
          <a:p>
            <a:pPr indent="-190500" lvl="0" marL="342900" rtl="0" algn="l">
              <a:spcBef>
                <a:spcPts val="480"/>
              </a:spcBef>
              <a:spcAft>
                <a:spcPts val="0"/>
              </a:spcAft>
              <a:buClr>
                <a:schemeClr val="dk1"/>
              </a:buClr>
              <a:buSzPts val="2400"/>
              <a:buNone/>
            </a:pPr>
            <a:r>
              <a:t/>
            </a:r>
            <a:endParaRPr sz="2400"/>
          </a:p>
          <a:p>
            <a:pPr indent="0" lvl="0" marL="0" rtl="0" algn="l">
              <a:spcBef>
                <a:spcPts val="480"/>
              </a:spcBef>
              <a:spcAft>
                <a:spcPts val="0"/>
              </a:spcAft>
              <a:buClr>
                <a:schemeClr val="dk1"/>
              </a:buClr>
              <a:buSzPts val="2400"/>
              <a:buFont typeface="Calibri"/>
              <a:buNone/>
            </a:pPr>
            <a:r>
              <a:t/>
            </a:r>
            <a:endParaRPr sz="2400"/>
          </a:p>
          <a:p>
            <a:pPr indent="-139700" lvl="0" marL="342900" rtl="0" algn="l">
              <a:spcBef>
                <a:spcPts val="640"/>
              </a:spcBef>
              <a:spcAft>
                <a:spcPts val="0"/>
              </a:spcAft>
              <a:buClr>
                <a:schemeClr val="dk1"/>
              </a:buClr>
              <a:buSzPts val="3200"/>
              <a:buNone/>
            </a:pPr>
            <a:r>
              <a:t/>
            </a:r>
            <a:endParaRPr/>
          </a:p>
        </p:txBody>
      </p:sp>
      <p:pic>
        <p:nvPicPr>
          <p:cNvPr descr="https://slideplayer.com/slide/15747366/88/images/43/Activity-on-Arrow+Networks.jpg" id="2654" name="Google Shape;2654;p126"/>
          <p:cNvPicPr preferRelativeResize="0"/>
          <p:nvPr/>
        </p:nvPicPr>
        <p:blipFill rotWithShape="1">
          <a:blip r:embed="rId3">
            <a:alphaModFix/>
          </a:blip>
          <a:srcRect b="0" l="11724" r="13548" t="44243"/>
          <a:stretch/>
        </p:blipFill>
        <p:spPr>
          <a:xfrm>
            <a:off x="-36512" y="0"/>
            <a:ext cx="4572001" cy="3212976"/>
          </a:xfrm>
          <a:prstGeom prst="rect">
            <a:avLst/>
          </a:prstGeom>
          <a:noFill/>
          <a:ln>
            <a:noFill/>
          </a:ln>
        </p:spPr>
      </p:pic>
      <p:pic>
        <p:nvPicPr>
          <p:cNvPr id="2655" name="Google Shape;2655;p126"/>
          <p:cNvPicPr preferRelativeResize="0"/>
          <p:nvPr/>
        </p:nvPicPr>
        <p:blipFill rotWithShape="1">
          <a:blip r:embed="rId4">
            <a:alphaModFix/>
          </a:blip>
          <a:srcRect b="0" l="0" r="0" t="0"/>
          <a:stretch/>
        </p:blipFill>
        <p:spPr>
          <a:xfrm>
            <a:off x="4525661" y="84771"/>
            <a:ext cx="4618339" cy="3128205"/>
          </a:xfrm>
          <a:prstGeom prst="rect">
            <a:avLst/>
          </a:prstGeom>
          <a:noFill/>
          <a:ln>
            <a:noFill/>
          </a:ln>
        </p:spPr>
      </p:pic>
      <p:sp>
        <p:nvSpPr>
          <p:cNvPr id="2656" name="Google Shape;2656;p12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657" name="Google Shape;2657;p12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Google Shape;2662;p127"/>
          <p:cNvSpPr txBox="1"/>
          <p:nvPr>
            <p:ph idx="1" type="body"/>
          </p:nvPr>
        </p:nvSpPr>
        <p:spPr>
          <a:xfrm>
            <a:off x="107950" y="404813"/>
            <a:ext cx="9036000" cy="5691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Similarly, we can reason that event 4 will have an earliest date of week 9. </a:t>
            </a:r>
            <a:r>
              <a:rPr b="1" lang="en-IN" sz="2400" u="sng"/>
              <a:t>This is the later of the earliest finish for activity D (week 8) and the earliest finish for activity C (week 9).</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b="1" lang="en-IN" sz="2400" u="sng"/>
              <a:t>The earliest date for the completion of the project, event 6, is therefore the end of week '13 - the later of 11 (the earliest finish for H) and 13 (the earliest finish for G).</a:t>
            </a:r>
            <a:endParaRPr/>
          </a:p>
          <a:p>
            <a:pPr indent="-342900" lvl="0" marL="342900" rtl="0" algn="l">
              <a:spcBef>
                <a:spcPts val="480"/>
              </a:spcBef>
              <a:spcAft>
                <a:spcPts val="0"/>
              </a:spcAft>
              <a:buClr>
                <a:schemeClr val="dk1"/>
              </a:buClr>
              <a:buSzPts val="2400"/>
              <a:buChar char="•"/>
            </a:pPr>
            <a:r>
              <a:rPr lang="en-IN" sz="2400"/>
              <a:t>The results of the forward pass are shown in Figure 6.27 and Table 6.3. </a:t>
            </a:r>
            <a:endParaRPr/>
          </a:p>
          <a:p>
            <a:pPr indent="-139700" lvl="0" marL="342900" rtl="0" algn="l">
              <a:spcBef>
                <a:spcPts val="640"/>
              </a:spcBef>
              <a:spcAft>
                <a:spcPts val="0"/>
              </a:spcAft>
              <a:buClr>
                <a:schemeClr val="dk1"/>
              </a:buClr>
              <a:buSzPts val="3200"/>
              <a:buNone/>
            </a:pPr>
            <a:r>
              <a:t/>
            </a:r>
            <a:endParaRPr/>
          </a:p>
        </p:txBody>
      </p:sp>
      <p:pic>
        <p:nvPicPr>
          <p:cNvPr id="2663" name="Google Shape;2663;p127"/>
          <p:cNvPicPr preferRelativeResize="0"/>
          <p:nvPr/>
        </p:nvPicPr>
        <p:blipFill rotWithShape="1">
          <a:blip r:embed="rId3">
            <a:alphaModFix/>
          </a:blip>
          <a:srcRect b="0" l="0" r="0" t="0"/>
          <a:stretch/>
        </p:blipFill>
        <p:spPr>
          <a:xfrm>
            <a:off x="2843213" y="3657600"/>
            <a:ext cx="6000750" cy="3219450"/>
          </a:xfrm>
          <a:prstGeom prst="rect">
            <a:avLst/>
          </a:prstGeom>
          <a:noFill/>
          <a:ln>
            <a:noFill/>
          </a:ln>
        </p:spPr>
      </p:pic>
      <p:sp>
        <p:nvSpPr>
          <p:cNvPr id="2664" name="Google Shape;2664;p12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665" name="Google Shape;2665;p1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666" name="Google Shape;2666;p1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0" name="Shape 2670"/>
        <p:cNvGrpSpPr/>
        <p:nvPr/>
      </p:nvGrpSpPr>
      <p:grpSpPr>
        <a:xfrm>
          <a:off x="0" y="0"/>
          <a:ext cx="0" cy="0"/>
          <a:chOff x="0" y="0"/>
          <a:chExt cx="0" cy="0"/>
        </a:xfrm>
      </p:grpSpPr>
      <p:pic>
        <p:nvPicPr>
          <p:cNvPr id="2671" name="Google Shape;2671;p128"/>
          <p:cNvPicPr preferRelativeResize="0"/>
          <p:nvPr>
            <p:ph idx="1" type="body"/>
          </p:nvPr>
        </p:nvPicPr>
        <p:blipFill rotWithShape="1">
          <a:blip r:embed="rId3">
            <a:alphaModFix/>
          </a:blip>
          <a:srcRect b="0" l="0" r="0" t="0"/>
          <a:stretch/>
        </p:blipFill>
        <p:spPr>
          <a:xfrm>
            <a:off x="14287" y="1584424"/>
            <a:ext cx="4989900" cy="3860700"/>
          </a:xfrm>
          <a:prstGeom prst="rect">
            <a:avLst/>
          </a:prstGeom>
          <a:noFill/>
          <a:ln>
            <a:noFill/>
          </a:ln>
        </p:spPr>
      </p:pic>
      <p:sp>
        <p:nvSpPr>
          <p:cNvPr id="2672" name="Google Shape;2672;p1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Forward Pass</a:t>
            </a:r>
            <a:endParaRPr/>
          </a:p>
        </p:txBody>
      </p:sp>
      <p:sp>
        <p:nvSpPr>
          <p:cNvPr id="2673" name="Google Shape;2673;p12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674" name="Google Shape;2674;p12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675" name="Google Shape;2675;p1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676" name="Google Shape;2676;p128"/>
          <p:cNvPicPr preferRelativeResize="0"/>
          <p:nvPr/>
        </p:nvPicPr>
        <p:blipFill rotWithShape="1">
          <a:blip r:embed="rId4">
            <a:alphaModFix/>
          </a:blip>
          <a:srcRect b="0" l="0" r="0" t="0"/>
          <a:stretch/>
        </p:blipFill>
        <p:spPr>
          <a:xfrm>
            <a:off x="5004047" y="1844824"/>
            <a:ext cx="4139954" cy="3384376"/>
          </a:xfrm>
          <a:prstGeom prst="rect">
            <a:avLst/>
          </a:prstGeom>
          <a:noFill/>
          <a:ln>
            <a:noFill/>
          </a:ln>
        </p:spPr>
      </p:pic>
      <p:sp>
        <p:nvSpPr>
          <p:cNvPr id="2677" name="Google Shape;2677;p128"/>
          <p:cNvSpPr/>
          <p:nvPr/>
        </p:nvSpPr>
        <p:spPr>
          <a:xfrm>
            <a:off x="1475656" y="1844824"/>
            <a:ext cx="648000" cy="3744300"/>
          </a:xfrm>
          <a:prstGeom prst="ellipse">
            <a:avLst/>
          </a:prstGeom>
          <a:noFill/>
          <a:ln cap="flat" cmpd="sng" w="5715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8" name="Google Shape;2678;p128"/>
          <p:cNvSpPr txBox="1"/>
          <p:nvPr/>
        </p:nvSpPr>
        <p:spPr>
          <a:xfrm>
            <a:off x="1259632" y="5661248"/>
            <a:ext cx="2376300" cy="9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rgbClr val="E36C09"/>
                </a:solidFill>
                <a:latin typeface="Calibri"/>
                <a:ea typeface="Calibri"/>
                <a:cs typeface="Calibri"/>
                <a:sym typeface="Calibri"/>
              </a:rPr>
              <a:t>Earliest Date+ Duration</a:t>
            </a:r>
            <a:endParaRPr b="1" sz="1800">
              <a:solidFill>
                <a:srgbClr val="E36C09"/>
              </a:solidFill>
              <a:latin typeface="Calibri"/>
              <a:ea typeface="Calibri"/>
              <a:cs typeface="Calibri"/>
              <a:sym typeface="Calibri"/>
            </a:endParaRPr>
          </a:p>
        </p:txBody>
      </p:sp>
      <p:sp>
        <p:nvSpPr>
          <p:cNvPr id="2679" name="Google Shape;2679;p128"/>
          <p:cNvSpPr/>
          <p:nvPr/>
        </p:nvSpPr>
        <p:spPr>
          <a:xfrm>
            <a:off x="2915816" y="1628800"/>
            <a:ext cx="648000" cy="3744300"/>
          </a:xfrm>
          <a:prstGeom prst="ellipse">
            <a:avLst/>
          </a:prstGeom>
          <a:noFill/>
          <a:ln cap="flat" cmpd="sng" w="5715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3" name="Shape 2683"/>
        <p:cNvGrpSpPr/>
        <p:nvPr/>
      </p:nvGrpSpPr>
      <p:grpSpPr>
        <a:xfrm>
          <a:off x="0" y="0"/>
          <a:ext cx="0" cy="0"/>
          <a:chOff x="0" y="0"/>
          <a:chExt cx="0" cy="0"/>
        </a:xfrm>
      </p:grpSpPr>
      <p:sp>
        <p:nvSpPr>
          <p:cNvPr id="2684" name="Google Shape;2684;p129"/>
          <p:cNvSpPr txBox="1"/>
          <p:nvPr>
            <p:ph type="title"/>
          </p:nvPr>
        </p:nvSpPr>
        <p:spPr>
          <a:xfrm>
            <a:off x="0" y="188913"/>
            <a:ext cx="90360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40"/>
              <a:buFont typeface="Calibri"/>
              <a:buNone/>
            </a:pPr>
            <a:r>
              <a:rPr b="1" i="1" lang="en-IN" sz="3240"/>
              <a:t>The backward pass </a:t>
            </a:r>
            <a:r>
              <a:rPr b="1" lang="en-IN" sz="3240"/>
              <a:t>(activity-on-arrow network.)</a:t>
            </a:r>
            <a:endParaRPr/>
          </a:p>
        </p:txBody>
      </p:sp>
      <p:sp>
        <p:nvSpPr>
          <p:cNvPr id="2685" name="Google Shape;2685;p129"/>
          <p:cNvSpPr txBox="1"/>
          <p:nvPr>
            <p:ph idx="1" type="body"/>
          </p:nvPr>
        </p:nvSpPr>
        <p:spPr>
          <a:xfrm>
            <a:off x="34925" y="1341438"/>
            <a:ext cx="9001200" cy="41148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IN" sz="2800"/>
              <a:t>The second stage is to carry out a backward pass:</a:t>
            </a:r>
            <a:endParaRPr/>
          </a:p>
          <a:p>
            <a:pPr indent="-285750" lvl="1" marL="742950" rtl="0" algn="l">
              <a:lnSpc>
                <a:spcPct val="90000"/>
              </a:lnSpc>
              <a:spcBef>
                <a:spcPts val="560"/>
              </a:spcBef>
              <a:spcAft>
                <a:spcPts val="0"/>
              </a:spcAft>
              <a:buClr>
                <a:schemeClr val="dk1"/>
              </a:buClr>
              <a:buSzPts val="2800"/>
              <a:buChar char="–"/>
            </a:pPr>
            <a:r>
              <a:rPr lang="en-IN"/>
              <a:t>to calculate the latest date at which each event may be achieved, and </a:t>
            </a:r>
            <a:endParaRPr/>
          </a:p>
          <a:p>
            <a:pPr indent="-285750" lvl="1" marL="742950" rtl="0" algn="l">
              <a:lnSpc>
                <a:spcPct val="90000"/>
              </a:lnSpc>
              <a:spcBef>
                <a:spcPts val="560"/>
              </a:spcBef>
              <a:spcAft>
                <a:spcPts val="0"/>
              </a:spcAft>
              <a:buClr>
                <a:schemeClr val="dk1"/>
              </a:buClr>
              <a:buSzPts val="2800"/>
              <a:buChar char="–"/>
            </a:pPr>
            <a:r>
              <a:rPr lang="en-IN"/>
              <a:t>each activity started and finished, without delaying the end date of the project. </a:t>
            </a:r>
            <a:endParaRPr/>
          </a:p>
          <a:p>
            <a:pPr indent="-107950" lvl="1" marL="742950" rtl="0" algn="l">
              <a:lnSpc>
                <a:spcPct val="90000"/>
              </a:lnSpc>
              <a:spcBef>
                <a:spcPts val="560"/>
              </a:spcBef>
              <a:spcAft>
                <a:spcPts val="0"/>
              </a:spcAft>
              <a:buClr>
                <a:schemeClr val="dk1"/>
              </a:buClr>
              <a:buSzPts val="2800"/>
              <a:buNone/>
            </a:pPr>
            <a:r>
              <a:t/>
            </a:r>
            <a:endParaRPr/>
          </a:p>
          <a:p>
            <a:pPr indent="-342900" lvl="0" marL="342900" rtl="0" algn="l">
              <a:lnSpc>
                <a:spcPct val="90000"/>
              </a:lnSpc>
              <a:spcBef>
                <a:spcPts val="560"/>
              </a:spcBef>
              <a:spcAft>
                <a:spcPts val="0"/>
              </a:spcAft>
              <a:buClr>
                <a:schemeClr val="dk1"/>
              </a:buClr>
              <a:buSzPts val="2800"/>
              <a:buChar char="•"/>
            </a:pPr>
            <a:r>
              <a:rPr b="1" lang="en-IN" sz="2800" u="sng"/>
              <a:t>The latest date for an event is the latest date by which all immediately following activities must be started for the project to be completed on time. </a:t>
            </a:r>
            <a:endParaRPr/>
          </a:p>
          <a:p>
            <a:pPr indent="-165100" lvl="0" marL="342900" rtl="0" algn="l">
              <a:lnSpc>
                <a:spcPct val="90000"/>
              </a:lnSpc>
              <a:spcBef>
                <a:spcPts val="560"/>
              </a:spcBef>
              <a:spcAft>
                <a:spcPts val="0"/>
              </a:spcAft>
              <a:buClr>
                <a:schemeClr val="dk1"/>
              </a:buClr>
              <a:buSzPts val="2800"/>
              <a:buNone/>
            </a:pPr>
            <a:r>
              <a:t/>
            </a:r>
            <a:endParaRPr b="1" sz="2800" u="sng"/>
          </a:p>
          <a:p>
            <a:pPr indent="-190500" lvl="0" marL="342900" rtl="0" algn="l">
              <a:lnSpc>
                <a:spcPct val="90000"/>
              </a:lnSpc>
              <a:spcBef>
                <a:spcPts val="480"/>
              </a:spcBef>
              <a:spcAft>
                <a:spcPts val="0"/>
              </a:spcAft>
              <a:buClr>
                <a:schemeClr val="dk1"/>
              </a:buClr>
              <a:buSzPts val="2400"/>
              <a:buNone/>
            </a:pPr>
            <a:r>
              <a:t/>
            </a:r>
            <a:endParaRPr sz="2400"/>
          </a:p>
        </p:txBody>
      </p:sp>
      <p:sp>
        <p:nvSpPr>
          <p:cNvPr id="2686" name="Google Shape;2686;p129"/>
          <p:cNvSpPr txBox="1"/>
          <p:nvPr>
            <p:ph idx="12" type="sldNum"/>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2687" name="Google Shape;2687;p129"/>
          <p:cNvSpPr/>
          <p:nvPr/>
        </p:nvSpPr>
        <p:spPr>
          <a:xfrm>
            <a:off x="0" y="3861048"/>
            <a:ext cx="9144000" cy="15123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88" name="Google Shape;2688;p129"/>
          <p:cNvSpPr/>
          <p:nvPr/>
        </p:nvSpPr>
        <p:spPr>
          <a:xfrm>
            <a:off x="6732240" y="2204864"/>
            <a:ext cx="864000" cy="1728300"/>
          </a:xfrm>
          <a:prstGeom prst="curvedLeftArrow">
            <a:avLst>
              <a:gd fmla="val 25000" name="adj1"/>
              <a:gd fmla="val 50000" name="adj2"/>
              <a:gd fmla="val 25000"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2" name="Shape 2692"/>
        <p:cNvGrpSpPr/>
        <p:nvPr/>
      </p:nvGrpSpPr>
      <p:grpSpPr>
        <a:xfrm>
          <a:off x="0" y="0"/>
          <a:ext cx="0" cy="0"/>
          <a:chOff x="0" y="0"/>
          <a:chExt cx="0" cy="0"/>
        </a:xfrm>
      </p:grpSpPr>
      <p:sp>
        <p:nvSpPr>
          <p:cNvPr id="2693" name="Google Shape;2693;p130"/>
          <p:cNvSpPr txBox="1"/>
          <p:nvPr>
            <p:ph type="title"/>
          </p:nvPr>
        </p:nvSpPr>
        <p:spPr>
          <a:xfrm>
            <a:off x="0" y="188913"/>
            <a:ext cx="90360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40"/>
              <a:buFont typeface="Calibri"/>
              <a:buNone/>
            </a:pPr>
            <a:r>
              <a:rPr b="1" i="1" lang="en-IN" sz="3240"/>
              <a:t>The backward pass </a:t>
            </a:r>
            <a:r>
              <a:rPr b="1" lang="en-IN" sz="3240"/>
              <a:t>(activity-on-arrow network.)</a:t>
            </a:r>
            <a:endParaRPr/>
          </a:p>
        </p:txBody>
      </p:sp>
      <p:sp>
        <p:nvSpPr>
          <p:cNvPr id="2694" name="Google Shape;2694;p130"/>
          <p:cNvSpPr txBox="1"/>
          <p:nvPr>
            <p:ph idx="1" type="body"/>
          </p:nvPr>
        </p:nvSpPr>
        <p:spPr>
          <a:xfrm>
            <a:off x="34925" y="1341438"/>
            <a:ext cx="9001200" cy="46797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b="1" lang="en-IN" sz="2800" u="sng"/>
              <a:t>We assume that the latest finish date for the project is the same as the earliest finish date – </a:t>
            </a:r>
            <a:endParaRPr/>
          </a:p>
          <a:p>
            <a:pPr indent="-285750" lvl="1" marL="742950" rtl="0" algn="l">
              <a:spcBef>
                <a:spcPts val="560"/>
              </a:spcBef>
              <a:spcAft>
                <a:spcPts val="0"/>
              </a:spcAft>
              <a:buClr>
                <a:schemeClr val="dk1"/>
              </a:buClr>
              <a:buSzPts val="2800"/>
              <a:buChar char="–"/>
            </a:pPr>
            <a:r>
              <a:rPr lang="en-IN"/>
              <a:t>that is, we wish to complete the project as early as possible. </a:t>
            </a:r>
            <a:endParaRPr/>
          </a:p>
          <a:p>
            <a:pPr indent="0" lvl="0" marL="0" rtl="0" algn="l">
              <a:spcBef>
                <a:spcPts val="560"/>
              </a:spcBef>
              <a:spcAft>
                <a:spcPts val="0"/>
              </a:spcAft>
              <a:buClr>
                <a:schemeClr val="dk1"/>
              </a:buClr>
              <a:buSzPts val="2800"/>
              <a:buNone/>
            </a:pPr>
            <a:r>
              <a:t/>
            </a:r>
            <a:endParaRPr sz="2800"/>
          </a:p>
        </p:txBody>
      </p:sp>
      <p:sp>
        <p:nvSpPr>
          <p:cNvPr id="2695" name="Google Shape;2695;p130"/>
          <p:cNvSpPr txBox="1"/>
          <p:nvPr>
            <p:ph idx="12" type="sldNum"/>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2696" name="Google Shape;2696;p130"/>
          <p:cNvSpPr/>
          <p:nvPr/>
        </p:nvSpPr>
        <p:spPr>
          <a:xfrm>
            <a:off x="144016" y="1052736"/>
            <a:ext cx="9036600" cy="25923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697" name="Google Shape;2697;p130"/>
          <p:cNvPicPr preferRelativeResize="0"/>
          <p:nvPr/>
        </p:nvPicPr>
        <p:blipFill rotWithShape="1">
          <a:blip r:embed="rId3">
            <a:alphaModFix/>
          </a:blip>
          <a:srcRect b="0" l="0" r="0" t="0"/>
          <a:stretch/>
        </p:blipFill>
        <p:spPr>
          <a:xfrm>
            <a:off x="755576" y="3573016"/>
            <a:ext cx="4640263" cy="2663825"/>
          </a:xfrm>
          <a:prstGeom prst="rect">
            <a:avLst/>
          </a:prstGeom>
          <a:noFill/>
          <a:ln>
            <a:noFill/>
          </a:ln>
        </p:spPr>
      </p:pic>
      <p:pic>
        <p:nvPicPr>
          <p:cNvPr id="2698" name="Google Shape;2698;p130"/>
          <p:cNvPicPr preferRelativeResize="0"/>
          <p:nvPr/>
        </p:nvPicPr>
        <p:blipFill rotWithShape="1">
          <a:blip r:embed="rId4">
            <a:alphaModFix/>
          </a:blip>
          <a:srcRect b="0" l="0" r="0" t="0"/>
          <a:stretch/>
        </p:blipFill>
        <p:spPr>
          <a:xfrm>
            <a:off x="6453974" y="3645024"/>
            <a:ext cx="2084388" cy="1936750"/>
          </a:xfrm>
          <a:prstGeom prst="rect">
            <a:avLst/>
          </a:prstGeom>
          <a:noFill/>
          <a:ln>
            <a:noFill/>
          </a:ln>
        </p:spPr>
      </p:pic>
      <p:sp>
        <p:nvSpPr>
          <p:cNvPr id="2699" name="Google Shape;2699;p130"/>
          <p:cNvSpPr/>
          <p:nvPr/>
        </p:nvSpPr>
        <p:spPr>
          <a:xfrm>
            <a:off x="4499992" y="4559229"/>
            <a:ext cx="1368300" cy="648000"/>
          </a:xfrm>
          <a:prstGeom prst="ellipse">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3" name="Shape 2703"/>
        <p:cNvGrpSpPr/>
        <p:nvPr/>
      </p:nvGrpSpPr>
      <p:grpSpPr>
        <a:xfrm>
          <a:off x="0" y="0"/>
          <a:ext cx="0" cy="0"/>
          <a:chOff x="0" y="0"/>
          <a:chExt cx="0" cy="0"/>
        </a:xfrm>
      </p:grpSpPr>
      <p:sp>
        <p:nvSpPr>
          <p:cNvPr id="2704" name="Google Shape;2704;p131"/>
          <p:cNvSpPr txBox="1"/>
          <p:nvPr>
            <p:ph type="title"/>
          </p:nvPr>
        </p:nvSpPr>
        <p:spPr>
          <a:xfrm>
            <a:off x="0" y="188913"/>
            <a:ext cx="90360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40"/>
              <a:buFont typeface="Calibri"/>
              <a:buNone/>
            </a:pPr>
            <a:r>
              <a:rPr b="1" i="1" lang="en-IN" sz="3240"/>
              <a:t>The backward pass </a:t>
            </a:r>
            <a:r>
              <a:rPr b="1" lang="en-IN" sz="3240"/>
              <a:t>(activity-on-arrow network.)</a:t>
            </a:r>
            <a:endParaRPr/>
          </a:p>
        </p:txBody>
      </p:sp>
      <p:sp>
        <p:nvSpPr>
          <p:cNvPr id="2705" name="Google Shape;2705;p131"/>
          <p:cNvSpPr txBox="1"/>
          <p:nvPr>
            <p:ph idx="1" type="body"/>
          </p:nvPr>
        </p:nvSpPr>
        <p:spPr>
          <a:xfrm>
            <a:off x="34925" y="1341438"/>
            <a:ext cx="9001200" cy="46797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Figure 6.28 illustrates our network and Table 6.4 the activity table after carrying out the backward pass - as with the forward pass.</a:t>
            </a:r>
            <a:endParaRPr sz="2400"/>
          </a:p>
        </p:txBody>
      </p:sp>
      <p:sp>
        <p:nvSpPr>
          <p:cNvPr id="2706" name="Google Shape;2706;p131"/>
          <p:cNvSpPr txBox="1"/>
          <p:nvPr>
            <p:ph idx="12" type="sldNum"/>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0" name="Shape 2710"/>
        <p:cNvGrpSpPr/>
        <p:nvPr/>
      </p:nvGrpSpPr>
      <p:grpSpPr>
        <a:xfrm>
          <a:off x="0" y="0"/>
          <a:ext cx="0" cy="0"/>
          <a:chOff x="0" y="0"/>
          <a:chExt cx="0" cy="0"/>
        </a:xfrm>
      </p:grpSpPr>
      <p:sp>
        <p:nvSpPr>
          <p:cNvPr id="2711" name="Google Shape;2711;p132"/>
          <p:cNvSpPr txBox="1"/>
          <p:nvPr>
            <p:ph idx="12" type="sldNum"/>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id="2712" name="Google Shape;2712;p132"/>
          <p:cNvPicPr preferRelativeResize="0"/>
          <p:nvPr/>
        </p:nvPicPr>
        <p:blipFill rotWithShape="1">
          <a:blip r:embed="rId3">
            <a:alphaModFix/>
          </a:blip>
          <a:srcRect b="0" l="0" r="0" t="0"/>
          <a:stretch/>
        </p:blipFill>
        <p:spPr>
          <a:xfrm>
            <a:off x="755576" y="116632"/>
            <a:ext cx="4640263" cy="2663825"/>
          </a:xfrm>
          <a:prstGeom prst="rect">
            <a:avLst/>
          </a:prstGeom>
          <a:noFill/>
          <a:ln>
            <a:noFill/>
          </a:ln>
        </p:spPr>
      </p:pic>
      <p:pic>
        <p:nvPicPr>
          <p:cNvPr id="2713" name="Google Shape;2713;p132"/>
          <p:cNvPicPr preferRelativeResize="0"/>
          <p:nvPr/>
        </p:nvPicPr>
        <p:blipFill rotWithShape="1">
          <a:blip r:embed="rId4">
            <a:alphaModFix/>
          </a:blip>
          <a:srcRect b="0" l="0" r="0" t="0"/>
          <a:stretch/>
        </p:blipFill>
        <p:spPr>
          <a:xfrm>
            <a:off x="468313" y="3059113"/>
            <a:ext cx="7489825" cy="3798888"/>
          </a:xfrm>
          <a:prstGeom prst="rect">
            <a:avLst/>
          </a:prstGeom>
          <a:noFill/>
          <a:ln>
            <a:noFill/>
          </a:ln>
        </p:spPr>
      </p:pic>
      <p:pic>
        <p:nvPicPr>
          <p:cNvPr id="2714" name="Google Shape;2714;p132"/>
          <p:cNvPicPr preferRelativeResize="0"/>
          <p:nvPr/>
        </p:nvPicPr>
        <p:blipFill rotWithShape="1">
          <a:blip r:embed="rId5">
            <a:alphaModFix/>
          </a:blip>
          <a:srcRect b="0" l="0" r="0" t="0"/>
          <a:stretch/>
        </p:blipFill>
        <p:spPr>
          <a:xfrm>
            <a:off x="6453974" y="188640"/>
            <a:ext cx="2084388" cy="1936750"/>
          </a:xfrm>
          <a:prstGeom prst="rect">
            <a:avLst/>
          </a:prstGeom>
          <a:noFill/>
          <a:ln>
            <a:noFill/>
          </a:ln>
        </p:spPr>
      </p:pic>
      <p:sp>
        <p:nvSpPr>
          <p:cNvPr id="2715" name="Google Shape;2715;p132"/>
          <p:cNvSpPr/>
          <p:nvPr/>
        </p:nvSpPr>
        <p:spPr>
          <a:xfrm>
            <a:off x="5400973" y="2348880"/>
            <a:ext cx="3275400" cy="92340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IN" sz="1800" u="sng" cap="none" strike="noStrike">
                <a:solidFill>
                  <a:schemeClr val="dk1"/>
                </a:solidFill>
                <a:latin typeface="Calibri"/>
                <a:ea typeface="Calibri"/>
                <a:cs typeface="Calibri"/>
                <a:sym typeface="Calibri"/>
              </a:rPr>
              <a:t>Event dates are recorded on the diagram and activity dates on the activity table . </a:t>
            </a:r>
            <a:endParaRPr/>
          </a:p>
        </p:txBody>
      </p:sp>
      <p:sp>
        <p:nvSpPr>
          <p:cNvPr id="2716" name="Google Shape;2716;p132"/>
          <p:cNvSpPr/>
          <p:nvPr/>
        </p:nvSpPr>
        <p:spPr>
          <a:xfrm>
            <a:off x="6012160" y="3132837"/>
            <a:ext cx="648000" cy="3744300"/>
          </a:xfrm>
          <a:prstGeom prst="ellipse">
            <a:avLst/>
          </a:prstGeom>
          <a:noFill/>
          <a:ln cap="flat" cmpd="sng" w="5715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7" name="Google Shape;2717;p132"/>
          <p:cNvSpPr txBox="1"/>
          <p:nvPr/>
        </p:nvSpPr>
        <p:spPr>
          <a:xfrm>
            <a:off x="6660232" y="5445224"/>
            <a:ext cx="2376300" cy="123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rgbClr val="E36C09"/>
                </a:solidFill>
                <a:latin typeface="Calibri"/>
                <a:ea typeface="Calibri"/>
                <a:cs typeface="Calibri"/>
                <a:sym typeface="Calibri"/>
              </a:rPr>
              <a:t>Latest Date - Duration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8" name="Google Shape;2718;p132"/>
          <p:cNvSpPr/>
          <p:nvPr/>
        </p:nvSpPr>
        <p:spPr>
          <a:xfrm>
            <a:off x="3851920" y="3068960"/>
            <a:ext cx="648000" cy="3744300"/>
          </a:xfrm>
          <a:prstGeom prst="ellipse">
            <a:avLst/>
          </a:prstGeom>
          <a:noFill/>
          <a:ln cap="flat" cmpd="sng" w="5715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sp>
        <p:nvSpPr>
          <p:cNvPr id="1599" name="Google Shape;159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Defining activities -continued</a:t>
            </a:r>
            <a:endParaRPr/>
          </a:p>
        </p:txBody>
      </p:sp>
      <p:sp>
        <p:nvSpPr>
          <p:cNvPr id="1600" name="Google Shape;1600;p25"/>
          <p:cNvSpPr txBox="1"/>
          <p:nvPr>
            <p:ph idx="1" type="body"/>
          </p:nvPr>
        </p:nvSpPr>
        <p:spPr>
          <a:xfrm>
            <a:off x="457200" y="1600200"/>
            <a:ext cx="8229600" cy="45261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solidFill>
                  <a:schemeClr val="dk1"/>
                </a:solidFill>
                <a:latin typeface="Calibri"/>
                <a:ea typeface="Calibri"/>
                <a:cs typeface="Calibri"/>
                <a:sym typeface="Calibri"/>
              </a:rPr>
              <a:t>An activity</a:t>
            </a:r>
            <a:endParaRPr/>
          </a:p>
          <a:p>
            <a:pPr indent="-285750" lvl="1" marL="742950" rtl="0" algn="l">
              <a:spcBef>
                <a:spcPts val="560"/>
              </a:spcBef>
              <a:spcAft>
                <a:spcPts val="0"/>
              </a:spcAft>
              <a:buClr>
                <a:schemeClr val="dk1"/>
              </a:buClr>
              <a:buSzPts val="2800"/>
              <a:buChar char="–"/>
            </a:pPr>
            <a:r>
              <a:rPr lang="en-IN">
                <a:solidFill>
                  <a:schemeClr val="dk1"/>
                </a:solidFill>
                <a:latin typeface="Calibri"/>
                <a:ea typeface="Calibri"/>
                <a:cs typeface="Calibri"/>
                <a:sym typeface="Calibri"/>
              </a:rPr>
              <a:t>Must have a duration that can be forecasted assuming normal circumstances and availability of resources.</a:t>
            </a:r>
            <a:endParaRPr/>
          </a:p>
          <a:p>
            <a:pPr indent="-285750" lvl="1" marL="742950" rtl="0" algn="l">
              <a:spcBef>
                <a:spcPts val="560"/>
              </a:spcBef>
              <a:spcAft>
                <a:spcPts val="0"/>
              </a:spcAft>
              <a:buClr>
                <a:schemeClr val="dk1"/>
              </a:buClr>
              <a:buSzPts val="2800"/>
              <a:buChar char="–"/>
            </a:pPr>
            <a:r>
              <a:rPr lang="en-IN" u="sng">
                <a:solidFill>
                  <a:schemeClr val="dk1"/>
                </a:solidFill>
                <a:latin typeface="Calibri"/>
                <a:ea typeface="Calibri"/>
                <a:cs typeface="Calibri"/>
                <a:sym typeface="Calibri"/>
              </a:rPr>
              <a:t>May be dependent on other activities being completed first (precedence networks)</a:t>
            </a:r>
            <a:endParaRPr/>
          </a:p>
        </p:txBody>
      </p:sp>
      <p:sp>
        <p:nvSpPr>
          <p:cNvPr id="1601" name="Google Shape;1601;p2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02" name="Google Shape;1602;p2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03" name="Google Shape;1603;p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2" name="Shape 2722"/>
        <p:cNvGrpSpPr/>
        <p:nvPr/>
      </p:nvGrpSpPr>
      <p:grpSpPr>
        <a:xfrm>
          <a:off x="0" y="0"/>
          <a:ext cx="0" cy="0"/>
          <a:chOff x="0" y="0"/>
          <a:chExt cx="0" cy="0"/>
        </a:xfrm>
      </p:grpSpPr>
      <p:sp>
        <p:nvSpPr>
          <p:cNvPr id="2723" name="Google Shape;2723;p133"/>
          <p:cNvSpPr txBox="1"/>
          <p:nvPr>
            <p:ph type="title"/>
          </p:nvPr>
        </p:nvSpPr>
        <p:spPr>
          <a:xfrm>
            <a:off x="-17463" y="44450"/>
            <a:ext cx="84582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IN"/>
              <a:t>Identifying the critical path </a:t>
            </a:r>
            <a:endParaRPr/>
          </a:p>
        </p:txBody>
      </p:sp>
      <p:sp>
        <p:nvSpPr>
          <p:cNvPr id="2724" name="Google Shape;2724;p133"/>
          <p:cNvSpPr txBox="1"/>
          <p:nvPr>
            <p:ph idx="1" type="body"/>
          </p:nvPr>
        </p:nvSpPr>
        <p:spPr>
          <a:xfrm>
            <a:off x="107950" y="981075"/>
            <a:ext cx="8928000" cy="5115000"/>
          </a:xfrm>
          <a:prstGeom prst="rect">
            <a:avLst/>
          </a:prstGeom>
          <a:noFill/>
          <a:ln>
            <a:noFill/>
          </a:ln>
        </p:spPr>
        <p:txBody>
          <a:bodyPr anchorCtr="0" anchor="t" bIns="45700" lIns="91425" spcFirstLastPara="1" rIns="91425" wrap="square" tIns="45700">
            <a:normAutofit/>
          </a:bodyPr>
          <a:lstStyle/>
          <a:p>
            <a:pPr indent="-190500" lvl="0" marL="342900" rtl="0" algn="l">
              <a:spcBef>
                <a:spcPts val="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The critical path is the longest path through the network</a:t>
            </a:r>
            <a:endParaRPr/>
          </a:p>
          <a:p>
            <a:pPr indent="-190500" lvl="0" marL="342900" rtl="0" algn="l">
              <a:spcBef>
                <a:spcPts val="480"/>
              </a:spcBef>
              <a:spcAft>
                <a:spcPts val="0"/>
              </a:spcAft>
              <a:buClr>
                <a:schemeClr val="dk1"/>
              </a:buClr>
              <a:buSzPts val="2400"/>
              <a:buNone/>
            </a:pPr>
            <a:r>
              <a:t/>
            </a:r>
            <a:endParaRPr b="1" sz="2400" u="sng"/>
          </a:p>
          <a:p>
            <a:pPr indent="-342900" lvl="0" marL="342900" rtl="0" algn="l">
              <a:spcBef>
                <a:spcPts val="480"/>
              </a:spcBef>
              <a:spcAft>
                <a:spcPts val="0"/>
              </a:spcAft>
              <a:buClr>
                <a:schemeClr val="dk1"/>
              </a:buClr>
              <a:buSzPts val="2400"/>
              <a:buChar char="•"/>
            </a:pPr>
            <a:r>
              <a:rPr b="1" lang="en-IN" sz="2400" u="sng"/>
              <a:t>Slack is the difference between the earliest date and the latest date for an event.</a:t>
            </a:r>
            <a:endParaRPr/>
          </a:p>
          <a:p>
            <a:pPr indent="-133350" lvl="1" marL="742950" rtl="0" algn="l">
              <a:spcBef>
                <a:spcPts val="480"/>
              </a:spcBef>
              <a:spcAft>
                <a:spcPts val="0"/>
              </a:spcAft>
              <a:buClr>
                <a:schemeClr val="dk1"/>
              </a:buClr>
              <a:buSzPts val="2400"/>
              <a:buNone/>
            </a:pPr>
            <a:r>
              <a:t/>
            </a:r>
            <a:endParaRPr b="1" sz="2400" u="sng"/>
          </a:p>
          <a:p>
            <a:pPr indent="-285750" lvl="1" marL="742950" rtl="0" algn="l">
              <a:spcBef>
                <a:spcPts val="480"/>
              </a:spcBef>
              <a:spcAft>
                <a:spcPts val="0"/>
              </a:spcAft>
              <a:buClr>
                <a:schemeClr val="dk1"/>
              </a:buClr>
              <a:buSzPts val="2400"/>
              <a:buChar char="–"/>
            </a:pPr>
            <a:r>
              <a:rPr b="1" lang="en-IN" sz="2400" u="sng"/>
              <a:t>it is a measure of how late an event may be without affecting the end date of the project. </a:t>
            </a:r>
            <a:endParaRPr/>
          </a:p>
        </p:txBody>
      </p:sp>
      <p:sp>
        <p:nvSpPr>
          <p:cNvPr id="2725" name="Google Shape;2725;p133"/>
          <p:cNvSpPr txBox="1"/>
          <p:nvPr>
            <p:ph idx="12" type="sldNum"/>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2726" name="Google Shape;2726;p133"/>
          <p:cNvSpPr/>
          <p:nvPr/>
        </p:nvSpPr>
        <p:spPr>
          <a:xfrm>
            <a:off x="0" y="2204864"/>
            <a:ext cx="9144000" cy="11520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Google Shape;2731;p134"/>
          <p:cNvSpPr txBox="1"/>
          <p:nvPr>
            <p:ph type="title"/>
          </p:nvPr>
        </p:nvSpPr>
        <p:spPr>
          <a:xfrm>
            <a:off x="-17463" y="44450"/>
            <a:ext cx="84582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IN"/>
              <a:t>Identifying the critical path </a:t>
            </a:r>
            <a:endParaRPr/>
          </a:p>
        </p:txBody>
      </p:sp>
      <p:sp>
        <p:nvSpPr>
          <p:cNvPr id="2732" name="Google Shape;2732;p134"/>
          <p:cNvSpPr txBox="1"/>
          <p:nvPr>
            <p:ph idx="1" type="body"/>
          </p:nvPr>
        </p:nvSpPr>
        <p:spPr>
          <a:xfrm>
            <a:off x="107950" y="981075"/>
            <a:ext cx="8928000" cy="51150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The critical path is the longest path through the network</a:t>
            </a:r>
            <a:endParaRPr/>
          </a:p>
          <a:p>
            <a:pPr indent="-342900" lvl="0" marL="342900" rtl="0" algn="l">
              <a:spcBef>
                <a:spcPts val="480"/>
              </a:spcBef>
              <a:spcAft>
                <a:spcPts val="0"/>
              </a:spcAft>
              <a:buClr>
                <a:schemeClr val="dk1"/>
              </a:buClr>
              <a:buSzPts val="2400"/>
              <a:buChar char="•"/>
            </a:pPr>
            <a:r>
              <a:rPr b="1" lang="en-IN" sz="2400" u="sng"/>
              <a:t>Slack is the difference between the earliest date and the latest date for an event.</a:t>
            </a:r>
            <a:endParaRPr/>
          </a:p>
          <a:p>
            <a:pPr indent="-285750" lvl="1" marL="742950" rtl="0" algn="l">
              <a:spcBef>
                <a:spcPts val="480"/>
              </a:spcBef>
              <a:spcAft>
                <a:spcPts val="0"/>
              </a:spcAft>
              <a:buClr>
                <a:schemeClr val="dk1"/>
              </a:buClr>
              <a:buSzPts val="2400"/>
              <a:buChar char="–"/>
            </a:pPr>
            <a:r>
              <a:rPr b="1" lang="en-IN" sz="2400" u="sng"/>
              <a:t>it is a measure of how late an event may be without affecting the end date of the project. </a:t>
            </a:r>
            <a:endParaRPr/>
          </a:p>
          <a:p>
            <a:pPr indent="-342900" lvl="0" marL="342900" rtl="0" algn="l">
              <a:spcBef>
                <a:spcPts val="480"/>
              </a:spcBef>
              <a:spcAft>
                <a:spcPts val="0"/>
              </a:spcAft>
              <a:buClr>
                <a:schemeClr val="dk1"/>
              </a:buClr>
              <a:buSzPts val="2400"/>
              <a:buChar char="•"/>
            </a:pPr>
            <a:r>
              <a:rPr lang="en-IN" sz="2400"/>
              <a:t>The critical path is the path joining all nodes with a zero slack (Figure 6.29). </a:t>
            </a:r>
            <a:endParaRPr/>
          </a:p>
          <a:p>
            <a:pPr indent="-139700" lvl="0" marL="342900" rtl="0" algn="l">
              <a:spcBef>
                <a:spcPts val="640"/>
              </a:spcBef>
              <a:spcAft>
                <a:spcPts val="0"/>
              </a:spcAft>
              <a:buClr>
                <a:schemeClr val="dk1"/>
              </a:buClr>
              <a:buSzPts val="3200"/>
              <a:buNone/>
            </a:pPr>
            <a:r>
              <a:t/>
            </a:r>
            <a:endParaRPr/>
          </a:p>
        </p:txBody>
      </p:sp>
      <p:sp>
        <p:nvSpPr>
          <p:cNvPr id="2733" name="Google Shape;2733;p134"/>
          <p:cNvSpPr txBox="1"/>
          <p:nvPr>
            <p:ph idx="12" type="sldNum"/>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id="2734" name="Google Shape;2734;p134"/>
          <p:cNvPicPr preferRelativeResize="0"/>
          <p:nvPr/>
        </p:nvPicPr>
        <p:blipFill rotWithShape="1">
          <a:blip r:embed="rId3">
            <a:alphaModFix/>
          </a:blip>
          <a:srcRect b="0" l="0" r="0" t="0"/>
          <a:stretch/>
        </p:blipFill>
        <p:spPr>
          <a:xfrm>
            <a:off x="2339752" y="3645024"/>
            <a:ext cx="6725890" cy="29249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Defining activities -continued</a:t>
            </a:r>
            <a:endParaRPr/>
          </a:p>
        </p:txBody>
      </p:sp>
      <p:sp>
        <p:nvSpPr>
          <p:cNvPr id="1610" name="Google Shape;1610;p2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Activities must be defined so that they meet these criteria.</a:t>
            </a:r>
            <a:endParaRPr/>
          </a:p>
          <a:p>
            <a:pPr indent="-342900" lvl="0" marL="342900" rtl="0" algn="l">
              <a:spcBef>
                <a:spcPts val="640"/>
              </a:spcBef>
              <a:spcAft>
                <a:spcPts val="0"/>
              </a:spcAft>
              <a:buClr>
                <a:schemeClr val="dk1"/>
              </a:buClr>
              <a:buSzPts val="3200"/>
              <a:buChar char="•"/>
            </a:pPr>
            <a:r>
              <a:rPr lang="en-IN"/>
              <a:t>Any activity that does not meet these criteria must be redefined.</a:t>
            </a:r>
            <a:endParaRPr/>
          </a:p>
        </p:txBody>
      </p:sp>
      <p:sp>
        <p:nvSpPr>
          <p:cNvPr id="1611" name="Google Shape;1611;p26"/>
          <p:cNvSpPr/>
          <p:nvPr/>
        </p:nvSpPr>
        <p:spPr>
          <a:xfrm>
            <a:off x="107504" y="1340768"/>
            <a:ext cx="8892600" cy="26643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12" name="Google Shape;1612;p2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13" name="Google Shape;1613;p2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14" name="Google Shape;1614;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Identifying activities</a:t>
            </a:r>
            <a:endParaRPr/>
          </a:p>
        </p:txBody>
      </p:sp>
      <p:sp>
        <p:nvSpPr>
          <p:cNvPr id="1621" name="Google Shape;1621;p2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lang="en-IN"/>
              <a:t>Three approaches to identify activities or tasks:</a:t>
            </a:r>
            <a:endParaRPr/>
          </a:p>
          <a:p>
            <a:pPr indent="-139700" lvl="0" marL="342900" rtl="0" algn="l">
              <a:lnSpc>
                <a:spcPct val="90000"/>
              </a:lnSpc>
              <a:spcBef>
                <a:spcPts val="640"/>
              </a:spcBef>
              <a:spcAft>
                <a:spcPts val="0"/>
              </a:spcAft>
              <a:buClr>
                <a:schemeClr val="dk1"/>
              </a:buClr>
              <a:buSzPts val="3200"/>
              <a:buNone/>
            </a:pPr>
            <a:r>
              <a:t/>
            </a:r>
            <a:endParaRPr/>
          </a:p>
          <a:p>
            <a:pPr indent="-342900" lvl="0" marL="342900" rtl="0" algn="l">
              <a:lnSpc>
                <a:spcPct val="90000"/>
              </a:lnSpc>
              <a:spcBef>
                <a:spcPts val="640"/>
              </a:spcBef>
              <a:spcAft>
                <a:spcPts val="0"/>
              </a:spcAft>
              <a:buClr>
                <a:schemeClr val="dk1"/>
              </a:buClr>
              <a:buSzPts val="3200"/>
              <a:buChar char="•"/>
            </a:pPr>
            <a:r>
              <a:rPr b="1" lang="en-IN" u="sng"/>
              <a:t>Activity based approach</a:t>
            </a:r>
            <a:endParaRPr/>
          </a:p>
          <a:p>
            <a:pPr indent="-342900" lvl="0" marL="342900" rtl="0" algn="l">
              <a:lnSpc>
                <a:spcPct val="90000"/>
              </a:lnSpc>
              <a:spcBef>
                <a:spcPts val="640"/>
              </a:spcBef>
              <a:spcAft>
                <a:spcPts val="0"/>
              </a:spcAft>
              <a:buClr>
                <a:schemeClr val="dk1"/>
              </a:buClr>
              <a:buSzPts val="3200"/>
              <a:buChar char="•"/>
            </a:pPr>
            <a:r>
              <a:rPr b="1" lang="en-IN" u="sng"/>
              <a:t>Product-based approach</a:t>
            </a:r>
            <a:endParaRPr/>
          </a:p>
          <a:p>
            <a:pPr indent="-342900" lvl="0" marL="342900" rtl="0" algn="l">
              <a:lnSpc>
                <a:spcPct val="90000"/>
              </a:lnSpc>
              <a:spcBef>
                <a:spcPts val="640"/>
              </a:spcBef>
              <a:spcAft>
                <a:spcPts val="0"/>
              </a:spcAft>
              <a:buClr>
                <a:schemeClr val="dk1"/>
              </a:buClr>
              <a:buSzPts val="3200"/>
              <a:buChar char="•"/>
            </a:pPr>
            <a:r>
              <a:rPr b="1" lang="en-IN" u="sng"/>
              <a:t>Hybrid approach</a:t>
            </a:r>
            <a:endParaRPr/>
          </a:p>
        </p:txBody>
      </p:sp>
      <p:sp>
        <p:nvSpPr>
          <p:cNvPr id="1622" name="Google Shape;1622;p2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23" name="Google Shape;1623;p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24" name="Google Shape;1624;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Google Shape;163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IN"/>
              <a:t>Activity based approach</a:t>
            </a:r>
            <a:endParaRPr/>
          </a:p>
        </p:txBody>
      </p:sp>
      <p:sp>
        <p:nvSpPr>
          <p:cNvPr id="1631" name="Google Shape;1631;p2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sz="2800"/>
              <a:t>One approach-</a:t>
            </a:r>
            <a:endParaRPr/>
          </a:p>
          <a:p>
            <a:pPr indent="-342900" lvl="0" marL="342900" rtl="0" algn="l">
              <a:lnSpc>
                <a:spcPct val="90000"/>
              </a:lnSpc>
              <a:spcBef>
                <a:spcPts val="560"/>
              </a:spcBef>
              <a:spcAft>
                <a:spcPts val="0"/>
              </a:spcAft>
              <a:buClr>
                <a:schemeClr val="dk1"/>
              </a:buClr>
              <a:buSzPts val="2800"/>
              <a:buChar char="•"/>
            </a:pPr>
            <a:r>
              <a:rPr lang="en-IN" sz="2800"/>
              <a:t>Creating a list of all activities involved in the project.</a:t>
            </a:r>
            <a:endParaRPr/>
          </a:p>
          <a:p>
            <a:pPr indent="-133350" lvl="1" marL="742950" rtl="0" algn="l">
              <a:lnSpc>
                <a:spcPct val="90000"/>
              </a:lnSpc>
              <a:spcBef>
                <a:spcPts val="480"/>
              </a:spcBef>
              <a:spcAft>
                <a:spcPts val="0"/>
              </a:spcAft>
              <a:buClr>
                <a:schemeClr val="dk1"/>
              </a:buClr>
              <a:buSzPts val="2400"/>
              <a:buNone/>
            </a:pPr>
            <a:r>
              <a:t/>
            </a:r>
            <a:endParaRPr sz="2400"/>
          </a:p>
          <a:p>
            <a:pPr indent="-285750" lvl="1" marL="742950" rtl="0" algn="l">
              <a:lnSpc>
                <a:spcPct val="90000"/>
              </a:lnSpc>
              <a:spcBef>
                <a:spcPts val="480"/>
              </a:spcBef>
              <a:spcAft>
                <a:spcPts val="0"/>
              </a:spcAft>
              <a:buClr>
                <a:schemeClr val="dk1"/>
              </a:buClr>
              <a:buSzPts val="2400"/>
              <a:buChar char="–"/>
            </a:pPr>
            <a:r>
              <a:rPr lang="en-IN" sz="2400"/>
              <a:t>It might need brainstorming session of project team or</a:t>
            </a:r>
            <a:endParaRPr/>
          </a:p>
          <a:p>
            <a:pPr indent="-133350" lvl="1" marL="742950" rtl="0" algn="l">
              <a:lnSpc>
                <a:spcPct val="90000"/>
              </a:lnSpc>
              <a:spcBef>
                <a:spcPts val="480"/>
              </a:spcBef>
              <a:spcAft>
                <a:spcPts val="0"/>
              </a:spcAft>
              <a:buClr>
                <a:schemeClr val="dk1"/>
              </a:buClr>
              <a:buSzPts val="2400"/>
              <a:buNone/>
            </a:pPr>
            <a:r>
              <a:t/>
            </a:r>
            <a:endParaRPr sz="2400"/>
          </a:p>
          <a:p>
            <a:pPr indent="-285750" lvl="1" marL="742950" rtl="0" algn="l">
              <a:lnSpc>
                <a:spcPct val="90000"/>
              </a:lnSpc>
              <a:spcBef>
                <a:spcPts val="480"/>
              </a:spcBef>
              <a:spcAft>
                <a:spcPts val="0"/>
              </a:spcAft>
              <a:buClr>
                <a:schemeClr val="dk1"/>
              </a:buClr>
              <a:buSzPts val="2400"/>
              <a:buChar char="–"/>
            </a:pPr>
            <a:r>
              <a:rPr lang="en-IN" sz="2400"/>
              <a:t>Analysis of similar past projects</a:t>
            </a:r>
            <a:endParaRPr/>
          </a:p>
          <a:p>
            <a:pPr indent="-133350" lvl="1" marL="742950" rtl="0" algn="l">
              <a:lnSpc>
                <a:spcPct val="90000"/>
              </a:lnSpc>
              <a:spcBef>
                <a:spcPts val="480"/>
              </a:spcBef>
              <a:spcAft>
                <a:spcPts val="0"/>
              </a:spcAft>
              <a:buClr>
                <a:schemeClr val="dk1"/>
              </a:buClr>
              <a:buSzPts val="2400"/>
              <a:buNone/>
            </a:pPr>
            <a:r>
              <a:t/>
            </a:r>
            <a:endParaRPr sz="2400"/>
          </a:p>
          <a:p>
            <a:pPr indent="-285750" lvl="1" marL="742950" rtl="0" algn="l">
              <a:lnSpc>
                <a:spcPct val="90000"/>
              </a:lnSpc>
              <a:spcBef>
                <a:spcPts val="480"/>
              </a:spcBef>
              <a:spcAft>
                <a:spcPts val="0"/>
              </a:spcAft>
              <a:buClr>
                <a:schemeClr val="dk1"/>
              </a:buClr>
              <a:buSzPts val="2400"/>
              <a:buChar char="–"/>
            </a:pPr>
            <a:r>
              <a:rPr lang="en-IN" sz="2400"/>
              <a:t>Risks involved: omitting or double counting of tasks</a:t>
            </a:r>
            <a:endParaRPr/>
          </a:p>
          <a:p>
            <a:pPr indent="0" lvl="1" marL="457200" rtl="0" algn="l">
              <a:lnSpc>
                <a:spcPct val="90000"/>
              </a:lnSpc>
              <a:spcBef>
                <a:spcPts val="480"/>
              </a:spcBef>
              <a:spcAft>
                <a:spcPts val="0"/>
              </a:spcAft>
              <a:buClr>
                <a:schemeClr val="dk1"/>
              </a:buClr>
              <a:buSzPts val="2400"/>
              <a:buNone/>
            </a:pPr>
            <a:r>
              <a:t/>
            </a:r>
            <a:endParaRPr sz="2400"/>
          </a:p>
        </p:txBody>
      </p:sp>
      <p:sp>
        <p:nvSpPr>
          <p:cNvPr id="1632" name="Google Shape;1632;p2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33" name="Google Shape;1633;p2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34" name="Google Shape;1634;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IN"/>
              <a:t>Activity based approach</a:t>
            </a:r>
            <a:endParaRPr/>
          </a:p>
        </p:txBody>
      </p:sp>
      <p:sp>
        <p:nvSpPr>
          <p:cNvPr id="1641" name="Google Shape;1641;p29"/>
          <p:cNvSpPr txBox="1"/>
          <p:nvPr>
            <p:ph idx="1" type="body"/>
          </p:nvPr>
        </p:nvSpPr>
        <p:spPr>
          <a:xfrm>
            <a:off x="0" y="1649195"/>
            <a:ext cx="4527300" cy="45261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Char char="•"/>
            </a:pPr>
            <a:r>
              <a:rPr lang="en-IN" sz="2800"/>
              <a:t>Advantages:</a:t>
            </a:r>
            <a:endParaRPr/>
          </a:p>
          <a:p>
            <a:pPr indent="-285750" lvl="1" marL="742950" rtl="0" algn="l">
              <a:lnSpc>
                <a:spcPct val="90000"/>
              </a:lnSpc>
              <a:spcBef>
                <a:spcPts val="480"/>
              </a:spcBef>
              <a:spcAft>
                <a:spcPts val="0"/>
              </a:spcAft>
              <a:buClr>
                <a:schemeClr val="dk1"/>
              </a:buClr>
              <a:buSzPts val="2400"/>
              <a:buChar char="–"/>
            </a:pPr>
            <a:r>
              <a:rPr lang="en-IN" sz="2400"/>
              <a:t>Likely to result in a task catalogues </a:t>
            </a:r>
            <a:endParaRPr/>
          </a:p>
          <a:p>
            <a:pPr indent="-285750" lvl="1" marL="742950" rtl="0" algn="l">
              <a:lnSpc>
                <a:spcPct val="90000"/>
              </a:lnSpc>
              <a:spcBef>
                <a:spcPts val="480"/>
              </a:spcBef>
              <a:spcAft>
                <a:spcPts val="0"/>
              </a:spcAft>
              <a:buClr>
                <a:schemeClr val="dk1"/>
              </a:buClr>
              <a:buSzPts val="2400"/>
              <a:buChar char="–"/>
            </a:pPr>
            <a:r>
              <a:rPr lang="en-IN" sz="2400"/>
              <a:t>that is complete and composed of non-overlapping activities.</a:t>
            </a:r>
            <a:endParaRPr/>
          </a:p>
          <a:p>
            <a:pPr indent="0" lvl="0" marL="0" rtl="0" algn="l">
              <a:lnSpc>
                <a:spcPct val="90000"/>
              </a:lnSpc>
              <a:spcBef>
                <a:spcPts val="560"/>
              </a:spcBef>
              <a:spcAft>
                <a:spcPts val="0"/>
              </a:spcAft>
              <a:buClr>
                <a:schemeClr val="dk1"/>
              </a:buClr>
              <a:buSzPts val="2800"/>
              <a:buNone/>
            </a:pPr>
            <a:r>
              <a:t/>
            </a:r>
            <a:endParaRPr sz="2800"/>
          </a:p>
        </p:txBody>
      </p:sp>
      <p:sp>
        <p:nvSpPr>
          <p:cNvPr id="1642" name="Google Shape;1642;p2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43" name="Google Shape;1643;p2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44" name="Google Shape;1644;p2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descr="Image result for a fragment of an activity-based Work breakdown Structure" id="1645" name="Google Shape;1645;p29"/>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46" name="Google Shape;1646;p29"/>
          <p:cNvPicPr preferRelativeResize="0"/>
          <p:nvPr/>
        </p:nvPicPr>
        <p:blipFill rotWithShape="1">
          <a:blip r:embed="rId3">
            <a:alphaModFix/>
          </a:blip>
          <a:srcRect b="0" l="0" r="0" t="0"/>
          <a:stretch/>
        </p:blipFill>
        <p:spPr>
          <a:xfrm>
            <a:off x="4654277" y="1630079"/>
            <a:ext cx="4454227" cy="40324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1" name="Shape 1651"/>
        <p:cNvGrpSpPr/>
        <p:nvPr/>
      </p:nvGrpSpPr>
      <p:grpSpPr>
        <a:xfrm>
          <a:off x="0" y="0"/>
          <a:ext cx="0" cy="0"/>
          <a:chOff x="0" y="0"/>
          <a:chExt cx="0" cy="0"/>
        </a:xfrm>
      </p:grpSpPr>
      <p:sp>
        <p:nvSpPr>
          <p:cNvPr id="1652" name="Google Shape;165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IN"/>
              <a:t>Activity based approach</a:t>
            </a:r>
            <a:endParaRPr/>
          </a:p>
        </p:txBody>
      </p:sp>
      <p:sp>
        <p:nvSpPr>
          <p:cNvPr id="1653" name="Google Shape;1653;p30"/>
          <p:cNvSpPr txBox="1"/>
          <p:nvPr>
            <p:ph idx="1" type="body"/>
          </p:nvPr>
        </p:nvSpPr>
        <p:spPr>
          <a:xfrm>
            <a:off x="0" y="1159516"/>
            <a:ext cx="4527300" cy="452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IN" sz="2800"/>
              <a:t>Second approach-</a:t>
            </a:r>
            <a:endParaRPr sz="2800"/>
          </a:p>
          <a:p>
            <a:pPr indent="-342900" lvl="0" marL="342900" rtl="0" algn="l">
              <a:lnSpc>
                <a:spcPct val="90000"/>
              </a:lnSpc>
              <a:spcBef>
                <a:spcPts val="560"/>
              </a:spcBef>
              <a:spcAft>
                <a:spcPts val="0"/>
              </a:spcAft>
              <a:buClr>
                <a:schemeClr val="dk1"/>
              </a:buClr>
              <a:buSzPts val="2800"/>
              <a:buChar char="•"/>
            </a:pPr>
            <a:r>
              <a:rPr lang="en-IN" sz="2800"/>
              <a:t>Work-based: draw-up a Work Breakdown Structure listing the work items needed</a:t>
            </a:r>
            <a:endParaRPr/>
          </a:p>
          <a:p>
            <a:pPr indent="-165100" lvl="0" marL="342900" rtl="0" algn="l">
              <a:lnSpc>
                <a:spcPct val="90000"/>
              </a:lnSpc>
              <a:spcBef>
                <a:spcPts val="560"/>
              </a:spcBef>
              <a:spcAft>
                <a:spcPts val="0"/>
              </a:spcAft>
              <a:buClr>
                <a:schemeClr val="dk1"/>
              </a:buClr>
              <a:buSzPts val="2800"/>
              <a:buNone/>
            </a:pPr>
            <a:r>
              <a:t/>
            </a:r>
            <a:endParaRPr sz="2800"/>
          </a:p>
          <a:p>
            <a:pPr indent="-342900" lvl="0" marL="342900" rtl="0" algn="l">
              <a:lnSpc>
                <a:spcPct val="90000"/>
              </a:lnSpc>
              <a:spcBef>
                <a:spcPts val="560"/>
              </a:spcBef>
              <a:spcAft>
                <a:spcPts val="0"/>
              </a:spcAft>
              <a:buClr>
                <a:schemeClr val="dk1"/>
              </a:buClr>
              <a:buSzPts val="2800"/>
              <a:buChar char="•"/>
            </a:pPr>
            <a:r>
              <a:rPr lang="en-IN" sz="2800"/>
              <a:t>Creation of WBS</a:t>
            </a:r>
            <a:endParaRPr/>
          </a:p>
          <a:p>
            <a:pPr indent="-285750" lvl="1" marL="742950" rtl="0" algn="l">
              <a:lnSpc>
                <a:spcPct val="90000"/>
              </a:lnSpc>
              <a:spcBef>
                <a:spcPts val="480"/>
              </a:spcBef>
              <a:spcAft>
                <a:spcPts val="0"/>
              </a:spcAft>
              <a:buClr>
                <a:schemeClr val="dk1"/>
              </a:buClr>
              <a:buSzPts val="2400"/>
              <a:buChar char="–"/>
            </a:pPr>
            <a:r>
              <a:rPr lang="en-IN" sz="2400"/>
              <a:t>Identifying the main task required to complete the project and </a:t>
            </a:r>
            <a:endParaRPr/>
          </a:p>
          <a:p>
            <a:pPr indent="-285750" lvl="1" marL="742950" rtl="0" algn="l">
              <a:lnSpc>
                <a:spcPct val="90000"/>
              </a:lnSpc>
              <a:spcBef>
                <a:spcPts val="480"/>
              </a:spcBef>
              <a:spcAft>
                <a:spcPts val="0"/>
              </a:spcAft>
              <a:buClr>
                <a:schemeClr val="dk1"/>
              </a:buClr>
              <a:buSzPts val="2400"/>
              <a:buChar char="–"/>
            </a:pPr>
            <a:r>
              <a:rPr lang="en-IN" sz="2400"/>
              <a:t>then breaking each of these down into a set of lower level tasks.</a:t>
            </a:r>
            <a:endParaRPr sz="2400"/>
          </a:p>
        </p:txBody>
      </p:sp>
      <p:sp>
        <p:nvSpPr>
          <p:cNvPr id="1654" name="Google Shape;1654;p3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55" name="Google Shape;1655;p3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56" name="Google Shape;1656;p3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descr="Image result for a fragment of an activity-based Work breakdown Structure" id="1657" name="Google Shape;1657;p30"/>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58" name="Google Shape;1658;p30"/>
          <p:cNvPicPr preferRelativeResize="0"/>
          <p:nvPr/>
        </p:nvPicPr>
        <p:blipFill rotWithShape="1">
          <a:blip r:embed="rId3">
            <a:alphaModFix/>
          </a:blip>
          <a:srcRect b="0" l="0" r="0" t="0"/>
          <a:stretch/>
        </p:blipFill>
        <p:spPr>
          <a:xfrm>
            <a:off x="4654277" y="1630079"/>
            <a:ext cx="4454227" cy="40324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63" name="Shape 1663"/>
        <p:cNvGrpSpPr/>
        <p:nvPr/>
      </p:nvGrpSpPr>
      <p:grpSpPr>
        <a:xfrm>
          <a:off x="0" y="0"/>
          <a:ext cx="0" cy="0"/>
          <a:chOff x="0" y="0"/>
          <a:chExt cx="0" cy="0"/>
        </a:xfrm>
      </p:grpSpPr>
      <p:sp>
        <p:nvSpPr>
          <p:cNvPr id="1664" name="Google Shape;166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IN"/>
              <a:t>Product-based approach</a:t>
            </a:r>
            <a:endParaRPr/>
          </a:p>
        </p:txBody>
      </p:sp>
      <p:sp>
        <p:nvSpPr>
          <p:cNvPr id="1665" name="Google Shape;1665;p3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IN"/>
              <a:t>Product-based approach</a:t>
            </a:r>
            <a:endParaRPr/>
          </a:p>
          <a:p>
            <a:pPr indent="-285750" lvl="1" marL="742950" rtl="0" algn="l">
              <a:lnSpc>
                <a:spcPct val="90000"/>
              </a:lnSpc>
              <a:spcBef>
                <a:spcPts val="560"/>
              </a:spcBef>
              <a:spcAft>
                <a:spcPts val="0"/>
              </a:spcAft>
              <a:buClr>
                <a:schemeClr val="dk1"/>
              </a:buClr>
              <a:buSzPts val="2800"/>
              <a:buChar char="–"/>
            </a:pPr>
            <a:r>
              <a:rPr lang="en-IN"/>
              <a:t> list the deliverable and intermediate products of project – product breakdown structure (PBS)</a:t>
            </a:r>
            <a:endParaRPr/>
          </a:p>
          <a:p>
            <a:pPr indent="-285750" lvl="1" marL="742950" rtl="0" algn="l">
              <a:lnSpc>
                <a:spcPct val="90000"/>
              </a:lnSpc>
              <a:spcBef>
                <a:spcPts val="560"/>
              </a:spcBef>
              <a:spcAft>
                <a:spcPts val="0"/>
              </a:spcAft>
              <a:buClr>
                <a:schemeClr val="dk1"/>
              </a:buClr>
              <a:buSzPts val="2800"/>
              <a:buChar char="–"/>
            </a:pPr>
            <a:r>
              <a:rPr lang="en-IN"/>
              <a:t>Identify the order in which products have to be created-PFD</a:t>
            </a:r>
            <a:endParaRPr/>
          </a:p>
          <a:p>
            <a:pPr indent="-285750" lvl="1" marL="742950" rtl="0" algn="l">
              <a:lnSpc>
                <a:spcPct val="90000"/>
              </a:lnSpc>
              <a:spcBef>
                <a:spcPts val="560"/>
              </a:spcBef>
              <a:spcAft>
                <a:spcPts val="0"/>
              </a:spcAft>
              <a:buClr>
                <a:schemeClr val="dk1"/>
              </a:buClr>
              <a:buSzPts val="2800"/>
              <a:buChar char="–"/>
            </a:pPr>
            <a:r>
              <a:rPr lang="en-IN"/>
              <a:t>work out the activities needed to create the products</a:t>
            </a:r>
            <a:endParaRPr/>
          </a:p>
        </p:txBody>
      </p:sp>
      <p:sp>
        <p:nvSpPr>
          <p:cNvPr id="1666" name="Google Shape;1666;p3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67" name="Google Shape;1667;p3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68" name="Google Shape;1668;p3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Hybrid approach</a:t>
            </a:r>
            <a:endParaRPr/>
          </a:p>
        </p:txBody>
      </p:sp>
      <p:sp>
        <p:nvSpPr>
          <p:cNvPr id="1675" name="Google Shape;1675;p32"/>
          <p:cNvSpPr txBox="1"/>
          <p:nvPr>
            <p:ph idx="4294967295" type="body"/>
          </p:nvPr>
        </p:nvSpPr>
        <p:spPr>
          <a:xfrm>
            <a:off x="0" y="1700213"/>
            <a:ext cx="7772400" cy="4419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Font typeface="Arial"/>
              <a:buNone/>
            </a:pPr>
            <a:r>
              <a:t/>
            </a:r>
            <a:endParaRPr/>
          </a:p>
          <a:p>
            <a:pPr indent="-342900" lvl="0" marL="342900" rtl="0" algn="l">
              <a:spcBef>
                <a:spcPts val="640"/>
              </a:spcBef>
              <a:spcAft>
                <a:spcPts val="0"/>
              </a:spcAft>
              <a:buClr>
                <a:schemeClr val="dk1"/>
              </a:buClr>
              <a:buSzPts val="3200"/>
              <a:buFont typeface="Arial"/>
              <a:buNone/>
            </a:pPr>
            <a:r>
              <a:t/>
            </a:r>
            <a:endParaRPr/>
          </a:p>
        </p:txBody>
      </p:sp>
      <p:pic>
        <p:nvPicPr>
          <p:cNvPr descr="06-05" id="1676" name="Google Shape;1676;p32"/>
          <p:cNvPicPr preferRelativeResize="0"/>
          <p:nvPr>
            <p:ph idx="1" type="body"/>
          </p:nvPr>
        </p:nvPicPr>
        <p:blipFill rotWithShape="1">
          <a:blip r:embed="rId3">
            <a:alphaModFix/>
          </a:blip>
          <a:srcRect b="0" l="0" r="0" t="0"/>
          <a:stretch/>
        </p:blipFill>
        <p:spPr>
          <a:xfrm>
            <a:off x="684213" y="1766888"/>
            <a:ext cx="7772400" cy="4286100"/>
          </a:xfrm>
          <a:prstGeom prst="rect">
            <a:avLst/>
          </a:prstGeom>
          <a:noFill/>
          <a:ln>
            <a:noFill/>
          </a:ln>
        </p:spPr>
      </p:pic>
      <p:sp>
        <p:nvSpPr>
          <p:cNvPr id="1677" name="Google Shape;1677;p3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78" name="Google Shape;1678;p3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79" name="Google Shape;1679;p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sp>
        <p:nvSpPr>
          <p:cNvPr id="1470" name="Google Shape;147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Module 3</a:t>
            </a:r>
            <a:endParaRPr/>
          </a:p>
        </p:txBody>
      </p:sp>
      <p:sp>
        <p:nvSpPr>
          <p:cNvPr id="1471" name="Google Shape;1471;p1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72" name="Google Shape;1472;p15"/>
          <p:cNvPicPr preferRelativeResize="0"/>
          <p:nvPr/>
        </p:nvPicPr>
        <p:blipFill rotWithShape="1">
          <a:blip r:embed="rId3">
            <a:alphaModFix/>
          </a:blip>
          <a:srcRect b="0" l="0" r="0" t="0"/>
          <a:stretch/>
        </p:blipFill>
        <p:spPr>
          <a:xfrm>
            <a:off x="395536" y="1556792"/>
            <a:ext cx="8280919" cy="4608512"/>
          </a:xfrm>
          <a:prstGeom prst="rect">
            <a:avLst/>
          </a:prstGeom>
          <a:noFill/>
          <a:ln>
            <a:noFill/>
          </a:ln>
        </p:spPr>
      </p:pic>
      <p:sp>
        <p:nvSpPr>
          <p:cNvPr id="1473" name="Google Shape;1473;p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474" name="Google Shape;1474;p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475" name="Google Shape;1475;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IN"/>
              <a:t>Hybrid approach</a:t>
            </a:r>
            <a:endParaRPr/>
          </a:p>
        </p:txBody>
      </p:sp>
      <p:sp>
        <p:nvSpPr>
          <p:cNvPr id="1686" name="Google Shape;1686;p3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lang="en-IN"/>
              <a:t>Hybrid approach-</a:t>
            </a:r>
            <a:endParaRPr/>
          </a:p>
          <a:p>
            <a:pPr indent="-342900" lvl="0" marL="342900" rtl="0" algn="l">
              <a:lnSpc>
                <a:spcPct val="90000"/>
              </a:lnSpc>
              <a:spcBef>
                <a:spcPts val="640"/>
              </a:spcBef>
              <a:spcAft>
                <a:spcPts val="0"/>
              </a:spcAft>
              <a:buClr>
                <a:schemeClr val="dk1"/>
              </a:buClr>
              <a:buSzPts val="3200"/>
              <a:buChar char="•"/>
            </a:pPr>
            <a:r>
              <a:rPr lang="en-IN"/>
              <a:t>Structuring both products and activity</a:t>
            </a:r>
            <a:endParaRPr/>
          </a:p>
          <a:p>
            <a:pPr indent="-342900" lvl="0" marL="342900" rtl="0" algn="l">
              <a:lnSpc>
                <a:spcPct val="90000"/>
              </a:lnSpc>
              <a:spcBef>
                <a:spcPts val="640"/>
              </a:spcBef>
              <a:spcAft>
                <a:spcPts val="0"/>
              </a:spcAft>
              <a:buClr>
                <a:schemeClr val="dk1"/>
              </a:buClr>
              <a:buSzPts val="3200"/>
              <a:buChar char="•"/>
            </a:pPr>
            <a:r>
              <a:rPr lang="en-IN"/>
              <a:t>The degree to which the structuring is product based or activity based might be influenced by</a:t>
            </a:r>
            <a:endParaRPr/>
          </a:p>
          <a:p>
            <a:pPr indent="-285750" lvl="1" marL="742950" rtl="0" algn="l">
              <a:lnSpc>
                <a:spcPct val="90000"/>
              </a:lnSpc>
              <a:spcBef>
                <a:spcPts val="560"/>
              </a:spcBef>
              <a:spcAft>
                <a:spcPts val="0"/>
              </a:spcAft>
              <a:buClr>
                <a:schemeClr val="dk1"/>
              </a:buClr>
              <a:buSzPts val="2800"/>
              <a:buChar char="–"/>
            </a:pPr>
            <a:r>
              <a:rPr lang="en-IN"/>
              <a:t> the nature of the project and </a:t>
            </a:r>
            <a:endParaRPr/>
          </a:p>
          <a:p>
            <a:pPr indent="-285750" lvl="1" marL="742950" rtl="0" algn="l">
              <a:lnSpc>
                <a:spcPct val="90000"/>
              </a:lnSpc>
              <a:spcBef>
                <a:spcPts val="560"/>
              </a:spcBef>
              <a:spcAft>
                <a:spcPts val="0"/>
              </a:spcAft>
              <a:buClr>
                <a:schemeClr val="dk1"/>
              </a:buClr>
              <a:buSzPts val="2800"/>
              <a:buChar char="–"/>
            </a:pPr>
            <a:r>
              <a:rPr lang="en-IN"/>
              <a:t>the development method adopted.</a:t>
            </a:r>
            <a:endParaRPr/>
          </a:p>
          <a:p>
            <a:pPr indent="-139700" lvl="0" marL="342900" rtl="0" algn="l">
              <a:lnSpc>
                <a:spcPct val="90000"/>
              </a:lnSpc>
              <a:spcBef>
                <a:spcPts val="640"/>
              </a:spcBef>
              <a:spcAft>
                <a:spcPts val="0"/>
              </a:spcAft>
              <a:buClr>
                <a:schemeClr val="dk1"/>
              </a:buClr>
              <a:buSzPts val="3200"/>
              <a:buNone/>
            </a:pPr>
            <a:r>
              <a:t/>
            </a:r>
            <a:endParaRPr/>
          </a:p>
          <a:p>
            <a:pPr indent="-139700" lvl="0" marL="342900" rtl="0" algn="l">
              <a:lnSpc>
                <a:spcPct val="90000"/>
              </a:lnSpc>
              <a:spcBef>
                <a:spcPts val="640"/>
              </a:spcBef>
              <a:spcAft>
                <a:spcPts val="0"/>
              </a:spcAft>
              <a:buClr>
                <a:schemeClr val="dk1"/>
              </a:buClr>
              <a:buSzPts val="3200"/>
              <a:buNone/>
            </a:pPr>
            <a:r>
              <a:t/>
            </a:r>
            <a:endParaRPr/>
          </a:p>
        </p:txBody>
      </p:sp>
      <p:sp>
        <p:nvSpPr>
          <p:cNvPr id="1687" name="Google Shape;1687;p3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88" name="Google Shape;1688;p3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89" name="Google Shape;1689;p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Sequencing and Scheduling Activities</a:t>
            </a:r>
            <a:br>
              <a:rPr lang="en-IN" sz="3959"/>
            </a:br>
            <a:endParaRPr sz="3959"/>
          </a:p>
        </p:txBody>
      </p:sp>
      <p:sp>
        <p:nvSpPr>
          <p:cNvPr id="1695" name="Google Shape;1695;p3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Let us consider in outline a schedule for a small project.</a:t>
            </a:r>
            <a:endParaRPr/>
          </a:p>
          <a:p>
            <a:pPr indent="-342900" lvl="0" marL="342900" rtl="0" algn="l">
              <a:spcBef>
                <a:spcPts val="640"/>
              </a:spcBef>
              <a:spcAft>
                <a:spcPts val="0"/>
              </a:spcAft>
              <a:buClr>
                <a:schemeClr val="dk1"/>
              </a:buClr>
              <a:buSzPts val="3200"/>
              <a:buChar char="•"/>
            </a:pPr>
            <a:r>
              <a:rPr lang="en-IN"/>
              <a:t>One way is to use a bar chart.</a:t>
            </a:r>
            <a:endParaRPr/>
          </a:p>
        </p:txBody>
      </p:sp>
      <p:sp>
        <p:nvSpPr>
          <p:cNvPr id="1696" name="Google Shape;1696;p3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697" name="Google Shape;1697;p3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698" name="Google Shape;1698;p3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3" name="Shape 1703"/>
        <p:cNvGrpSpPr/>
        <p:nvPr/>
      </p:nvGrpSpPr>
      <p:grpSpPr>
        <a:xfrm>
          <a:off x="0" y="0"/>
          <a:ext cx="0" cy="0"/>
          <a:chOff x="0" y="0"/>
          <a:chExt cx="0" cy="0"/>
        </a:xfrm>
      </p:grpSpPr>
      <p:sp>
        <p:nvSpPr>
          <p:cNvPr id="1704" name="Google Shape;1704;p35"/>
          <p:cNvSpPr txBox="1"/>
          <p:nvPr>
            <p:ph type="title"/>
          </p:nvPr>
        </p:nvSpPr>
        <p:spPr>
          <a:xfrm>
            <a:off x="684213" y="0"/>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IN" sz="3200"/>
              <a:t>Sequencing and Scheduling Activities</a:t>
            </a:r>
            <a:br>
              <a:rPr lang="en-IN" sz="3200"/>
            </a:br>
            <a:endParaRPr sz="3200"/>
          </a:p>
        </p:txBody>
      </p:sp>
      <p:sp>
        <p:nvSpPr>
          <p:cNvPr id="1705" name="Google Shape;1705;p35"/>
          <p:cNvSpPr txBox="1"/>
          <p:nvPr>
            <p:ph idx="1" type="body"/>
          </p:nvPr>
        </p:nvSpPr>
        <p:spPr>
          <a:xfrm>
            <a:off x="684213" y="1196975"/>
            <a:ext cx="7772400" cy="4317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Font typeface="Arial"/>
              <a:buNone/>
            </a:pPr>
            <a:r>
              <a:rPr lang="en-IN" sz="2000"/>
              <a:t>A project plan as a bar chart</a:t>
            </a:r>
            <a:endParaRPr/>
          </a:p>
          <a:p>
            <a:pPr indent="-342900" lvl="0" marL="342900" rtl="0" algn="l">
              <a:spcBef>
                <a:spcPts val="400"/>
              </a:spcBef>
              <a:spcAft>
                <a:spcPts val="0"/>
              </a:spcAft>
              <a:buClr>
                <a:schemeClr val="dk1"/>
              </a:buClr>
              <a:buSzPts val="2000"/>
              <a:buFont typeface="Arial"/>
              <a:buNone/>
            </a:pPr>
            <a:r>
              <a:t/>
            </a:r>
            <a:endParaRPr sz="2000"/>
          </a:p>
          <a:p>
            <a:pPr indent="-342900" lvl="0" marL="342900" rtl="0" algn="l">
              <a:spcBef>
                <a:spcPts val="400"/>
              </a:spcBef>
              <a:spcAft>
                <a:spcPts val="0"/>
              </a:spcAft>
              <a:buClr>
                <a:schemeClr val="dk1"/>
              </a:buClr>
              <a:buSzPts val="2000"/>
              <a:buFont typeface="Arial"/>
              <a:buNone/>
            </a:pPr>
            <a:r>
              <a:t/>
            </a:r>
            <a:endParaRPr sz="2000">
              <a:solidFill>
                <a:srgbClr val="CC0000"/>
              </a:solidFill>
            </a:endParaRPr>
          </a:p>
        </p:txBody>
      </p:sp>
      <p:pic>
        <p:nvPicPr>
          <p:cNvPr descr="06-06" id="1706" name="Google Shape;1706;p35"/>
          <p:cNvPicPr preferRelativeResize="0"/>
          <p:nvPr/>
        </p:nvPicPr>
        <p:blipFill rotWithShape="1">
          <a:blip r:embed="rId3">
            <a:alphaModFix/>
          </a:blip>
          <a:srcRect b="0" l="0" r="0" t="0"/>
          <a:stretch/>
        </p:blipFill>
        <p:spPr>
          <a:xfrm>
            <a:off x="971550" y="1828800"/>
            <a:ext cx="7272338" cy="4386264"/>
          </a:xfrm>
          <a:prstGeom prst="rect">
            <a:avLst/>
          </a:prstGeom>
          <a:noFill/>
          <a:ln>
            <a:noFill/>
          </a:ln>
        </p:spPr>
      </p:pic>
      <p:sp>
        <p:nvSpPr>
          <p:cNvPr id="1707" name="Google Shape;1707;p35"/>
          <p:cNvSpPr txBox="1"/>
          <p:nvPr>
            <p:ph idx="11" type="ftr"/>
          </p:nvPr>
        </p:nvSpPr>
        <p:spPr>
          <a:xfrm>
            <a:off x="3132138" y="616585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08" name="Google Shape;1708;p35"/>
          <p:cNvSpPr txBox="1"/>
          <p:nvPr>
            <p:ph idx="12" type="sldNum"/>
          </p:nvPr>
        </p:nvSpPr>
        <p:spPr>
          <a:xfrm>
            <a:off x="6659563" y="6092825"/>
            <a:ext cx="19050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3" name="Shape 1713"/>
        <p:cNvGrpSpPr/>
        <p:nvPr/>
      </p:nvGrpSpPr>
      <p:grpSpPr>
        <a:xfrm>
          <a:off x="0" y="0"/>
          <a:ext cx="0" cy="0"/>
          <a:chOff x="0" y="0"/>
          <a:chExt cx="0" cy="0"/>
        </a:xfrm>
      </p:grpSpPr>
      <p:sp>
        <p:nvSpPr>
          <p:cNvPr id="1714" name="Google Shape;1714;p36"/>
          <p:cNvSpPr txBox="1"/>
          <p:nvPr>
            <p:ph type="title"/>
          </p:nvPr>
        </p:nvSpPr>
        <p:spPr>
          <a:xfrm>
            <a:off x="684213" y="0"/>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IN" sz="3200"/>
              <a:t>Sequencing and Scheduling Activities</a:t>
            </a:r>
            <a:br>
              <a:rPr lang="en-IN" sz="3200"/>
            </a:br>
            <a:endParaRPr sz="3200"/>
          </a:p>
        </p:txBody>
      </p:sp>
      <p:sp>
        <p:nvSpPr>
          <p:cNvPr id="1715" name="Google Shape;1715;p36"/>
          <p:cNvSpPr txBox="1"/>
          <p:nvPr>
            <p:ph idx="1" type="body"/>
          </p:nvPr>
        </p:nvSpPr>
        <p:spPr>
          <a:xfrm>
            <a:off x="251520" y="1124744"/>
            <a:ext cx="3959700" cy="4608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Font typeface="Arial"/>
              <a:buNone/>
            </a:pPr>
            <a:r>
              <a:rPr lang="en-IN" sz="2400"/>
              <a:t>The Chart has taken into account the nature of the development process.</a:t>
            </a:r>
            <a:endParaRPr/>
          </a:p>
          <a:p>
            <a:pPr indent="-342900" lvl="0" marL="342900" rtl="0" algn="l">
              <a:spcBef>
                <a:spcPts val="480"/>
              </a:spcBef>
              <a:spcAft>
                <a:spcPts val="0"/>
              </a:spcAft>
              <a:buClr>
                <a:schemeClr val="dk1"/>
              </a:buClr>
              <a:buSzPts val="2400"/>
              <a:buFont typeface="Arial"/>
              <a:buNone/>
            </a:pPr>
            <a:r>
              <a:t/>
            </a:r>
            <a:endParaRPr sz="2400"/>
          </a:p>
          <a:p>
            <a:pPr indent="-342900" lvl="0" marL="342900" rtl="0" algn="l">
              <a:spcBef>
                <a:spcPts val="480"/>
              </a:spcBef>
              <a:spcAft>
                <a:spcPts val="0"/>
              </a:spcAft>
              <a:buClr>
                <a:schemeClr val="dk1"/>
              </a:buClr>
              <a:buSzPts val="2400"/>
              <a:buFont typeface="Arial"/>
              <a:buNone/>
            </a:pPr>
            <a:r>
              <a:rPr lang="en-IN" sz="2400"/>
              <a:t>Certain tasks must be completed before others may start and the resources that are available</a:t>
            </a:r>
            <a:endParaRPr/>
          </a:p>
          <a:p>
            <a:pPr indent="-342900" lvl="0" marL="342900" rtl="0" algn="l">
              <a:spcBef>
                <a:spcPts val="400"/>
              </a:spcBef>
              <a:spcAft>
                <a:spcPts val="0"/>
              </a:spcAft>
              <a:buClr>
                <a:schemeClr val="dk1"/>
              </a:buClr>
              <a:buSzPts val="2000"/>
              <a:buFont typeface="Arial"/>
              <a:buNone/>
            </a:pPr>
            <a:r>
              <a:t/>
            </a:r>
            <a:endParaRPr sz="2000"/>
          </a:p>
          <a:p>
            <a:pPr indent="-342900" lvl="0" marL="342900" rtl="0" algn="l">
              <a:spcBef>
                <a:spcPts val="400"/>
              </a:spcBef>
              <a:spcAft>
                <a:spcPts val="0"/>
              </a:spcAft>
              <a:buClr>
                <a:schemeClr val="dk1"/>
              </a:buClr>
              <a:buSzPts val="2000"/>
              <a:buFont typeface="Arial"/>
              <a:buNone/>
            </a:pPr>
            <a:r>
              <a:t/>
            </a:r>
            <a:endParaRPr sz="2000">
              <a:solidFill>
                <a:srgbClr val="CC0000"/>
              </a:solidFill>
            </a:endParaRPr>
          </a:p>
        </p:txBody>
      </p:sp>
      <p:pic>
        <p:nvPicPr>
          <p:cNvPr descr="06-06" id="1716" name="Google Shape;1716;p36"/>
          <p:cNvPicPr preferRelativeResize="0"/>
          <p:nvPr/>
        </p:nvPicPr>
        <p:blipFill rotWithShape="1">
          <a:blip r:embed="rId3">
            <a:alphaModFix/>
          </a:blip>
          <a:srcRect b="0" l="0" r="0" t="0"/>
          <a:stretch/>
        </p:blipFill>
        <p:spPr>
          <a:xfrm>
            <a:off x="4932040" y="908720"/>
            <a:ext cx="3887911" cy="4386264"/>
          </a:xfrm>
          <a:prstGeom prst="rect">
            <a:avLst/>
          </a:prstGeom>
          <a:noFill/>
          <a:ln>
            <a:noFill/>
          </a:ln>
        </p:spPr>
      </p:pic>
      <p:sp>
        <p:nvSpPr>
          <p:cNvPr id="1717" name="Google Shape;1717;p36"/>
          <p:cNvSpPr txBox="1"/>
          <p:nvPr>
            <p:ph idx="11" type="ftr"/>
          </p:nvPr>
        </p:nvSpPr>
        <p:spPr>
          <a:xfrm>
            <a:off x="3132138" y="616585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18" name="Google Shape;1718;p36"/>
          <p:cNvSpPr txBox="1"/>
          <p:nvPr>
            <p:ph idx="12" type="sldNum"/>
          </p:nvPr>
        </p:nvSpPr>
        <p:spPr>
          <a:xfrm>
            <a:off x="6659563" y="6092825"/>
            <a:ext cx="19050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3" name="Shape 1723"/>
        <p:cNvGrpSpPr/>
        <p:nvPr/>
      </p:nvGrpSpPr>
      <p:grpSpPr>
        <a:xfrm>
          <a:off x="0" y="0"/>
          <a:ext cx="0" cy="0"/>
          <a:chOff x="0" y="0"/>
          <a:chExt cx="0" cy="0"/>
        </a:xfrm>
      </p:grpSpPr>
      <p:sp>
        <p:nvSpPr>
          <p:cNvPr id="1724" name="Google Shape;1724;p37"/>
          <p:cNvSpPr txBox="1"/>
          <p:nvPr>
            <p:ph type="title"/>
          </p:nvPr>
        </p:nvSpPr>
        <p:spPr>
          <a:xfrm>
            <a:off x="684213" y="0"/>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lang="en-IN" sz="3200"/>
              <a:t>Sequencing and Scheduling Activities</a:t>
            </a:r>
            <a:br>
              <a:rPr lang="en-IN" sz="3200"/>
            </a:br>
            <a:endParaRPr sz="3200"/>
          </a:p>
        </p:txBody>
      </p:sp>
      <p:sp>
        <p:nvSpPr>
          <p:cNvPr id="1725" name="Google Shape;1725;p37"/>
          <p:cNvSpPr txBox="1"/>
          <p:nvPr>
            <p:ph idx="1" type="body"/>
          </p:nvPr>
        </p:nvSpPr>
        <p:spPr>
          <a:xfrm>
            <a:off x="251520" y="1124744"/>
            <a:ext cx="3959700" cy="4608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Font typeface="Arial"/>
              <a:buNone/>
            </a:pPr>
            <a:r>
              <a:rPr lang="en-IN" sz="2400"/>
              <a:t>For eg- Activity C follows Activity B because  Andy cannot work on both tasks at the same time.</a:t>
            </a:r>
            <a:endParaRPr/>
          </a:p>
          <a:p>
            <a:pPr indent="-342900" lvl="0" marL="342900" rtl="0" algn="l">
              <a:spcBef>
                <a:spcPts val="480"/>
              </a:spcBef>
              <a:spcAft>
                <a:spcPts val="0"/>
              </a:spcAft>
              <a:buClr>
                <a:schemeClr val="dk1"/>
              </a:buClr>
              <a:buSzPts val="2400"/>
              <a:buFont typeface="Arial"/>
              <a:buNone/>
            </a:pPr>
            <a:r>
              <a:t/>
            </a:r>
            <a:endParaRPr sz="2400"/>
          </a:p>
          <a:p>
            <a:pPr indent="-342900" lvl="0" marL="342900" rtl="0" algn="l">
              <a:spcBef>
                <a:spcPts val="480"/>
              </a:spcBef>
              <a:spcAft>
                <a:spcPts val="0"/>
              </a:spcAft>
              <a:buClr>
                <a:schemeClr val="dk1"/>
              </a:buClr>
              <a:buSzPts val="2400"/>
              <a:buFont typeface="Arial"/>
              <a:buNone/>
            </a:pPr>
            <a:r>
              <a:rPr lang="en-IN" sz="2400"/>
              <a:t>Thus, we have sequenced the tasks (identified the dependencies) and scheduled them.</a:t>
            </a:r>
            <a:endParaRPr/>
          </a:p>
          <a:p>
            <a:pPr indent="-342900" lvl="0" marL="342900" rtl="0" algn="l">
              <a:spcBef>
                <a:spcPts val="400"/>
              </a:spcBef>
              <a:spcAft>
                <a:spcPts val="0"/>
              </a:spcAft>
              <a:buClr>
                <a:schemeClr val="dk1"/>
              </a:buClr>
              <a:buSzPts val="2000"/>
              <a:buFont typeface="Arial"/>
              <a:buNone/>
            </a:pPr>
            <a:r>
              <a:t/>
            </a:r>
            <a:endParaRPr sz="2000"/>
          </a:p>
          <a:p>
            <a:pPr indent="-342900" lvl="0" marL="342900" rtl="0" algn="l">
              <a:spcBef>
                <a:spcPts val="400"/>
              </a:spcBef>
              <a:spcAft>
                <a:spcPts val="0"/>
              </a:spcAft>
              <a:buClr>
                <a:schemeClr val="dk1"/>
              </a:buClr>
              <a:buSzPts val="2000"/>
              <a:buFont typeface="Arial"/>
              <a:buNone/>
            </a:pPr>
            <a:r>
              <a:t/>
            </a:r>
            <a:endParaRPr sz="2000">
              <a:solidFill>
                <a:srgbClr val="CC0000"/>
              </a:solidFill>
            </a:endParaRPr>
          </a:p>
        </p:txBody>
      </p:sp>
      <p:pic>
        <p:nvPicPr>
          <p:cNvPr descr="06-06" id="1726" name="Google Shape;1726;p37"/>
          <p:cNvPicPr preferRelativeResize="0"/>
          <p:nvPr/>
        </p:nvPicPr>
        <p:blipFill rotWithShape="1">
          <a:blip r:embed="rId3">
            <a:alphaModFix/>
          </a:blip>
          <a:srcRect b="0" l="0" r="0" t="0"/>
          <a:stretch/>
        </p:blipFill>
        <p:spPr>
          <a:xfrm>
            <a:off x="4932040" y="908720"/>
            <a:ext cx="3887911" cy="4386264"/>
          </a:xfrm>
          <a:prstGeom prst="rect">
            <a:avLst/>
          </a:prstGeom>
          <a:noFill/>
          <a:ln>
            <a:noFill/>
          </a:ln>
        </p:spPr>
      </p:pic>
      <p:sp>
        <p:nvSpPr>
          <p:cNvPr id="1727" name="Google Shape;1727;p37"/>
          <p:cNvSpPr txBox="1"/>
          <p:nvPr>
            <p:ph idx="11" type="ftr"/>
          </p:nvPr>
        </p:nvSpPr>
        <p:spPr>
          <a:xfrm>
            <a:off x="3132138" y="616585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28" name="Google Shape;1728;p37"/>
          <p:cNvSpPr txBox="1"/>
          <p:nvPr>
            <p:ph idx="12" type="sldNum"/>
          </p:nvPr>
        </p:nvSpPr>
        <p:spPr>
          <a:xfrm flipH="1" rot="10800000">
            <a:off x="6659575" y="5856767"/>
            <a:ext cx="1905000" cy="21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38"/>
          <p:cNvSpPr txBox="1"/>
          <p:nvPr>
            <p:ph type="title"/>
          </p:nvPr>
        </p:nvSpPr>
        <p:spPr>
          <a:xfrm>
            <a:off x="684213" y="404664"/>
            <a:ext cx="7772400" cy="738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IN" sz="3600"/>
              <a:t>Sequencing and Scheduling Activities</a:t>
            </a:r>
            <a:br>
              <a:rPr lang="en-IN" sz="3600"/>
            </a:br>
            <a:endParaRPr sz="3600"/>
          </a:p>
        </p:txBody>
      </p:sp>
      <p:sp>
        <p:nvSpPr>
          <p:cNvPr id="1734" name="Google Shape;1734;p38"/>
          <p:cNvSpPr txBox="1"/>
          <p:nvPr>
            <p:ph idx="2" type="body"/>
          </p:nvPr>
        </p:nvSpPr>
        <p:spPr>
          <a:xfrm>
            <a:off x="684213" y="1484784"/>
            <a:ext cx="7772400" cy="4419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IN" sz="2400"/>
              <a:t>In the case of small projects, </a:t>
            </a:r>
            <a:endParaRPr sz="2400"/>
          </a:p>
          <a:p>
            <a:pPr indent="-285750" lvl="1" marL="742950" rtl="0" algn="l">
              <a:spcBef>
                <a:spcPts val="480"/>
              </a:spcBef>
              <a:spcAft>
                <a:spcPts val="0"/>
              </a:spcAft>
              <a:buClr>
                <a:schemeClr val="dk1"/>
              </a:buClr>
              <a:buSzPts val="2400"/>
              <a:buChar char="–"/>
            </a:pPr>
            <a:r>
              <a:rPr lang="en-IN" sz="2400" u="sng"/>
              <a:t>this combined sequencing-scheduling approach might be quite suitable, </a:t>
            </a:r>
            <a:endParaRPr sz="2400" u="sng"/>
          </a:p>
          <a:p>
            <a:pPr indent="-285750" lvl="1" marL="742950" rtl="0" algn="l">
              <a:spcBef>
                <a:spcPts val="480"/>
              </a:spcBef>
              <a:spcAft>
                <a:spcPts val="0"/>
              </a:spcAft>
              <a:buClr>
                <a:schemeClr val="dk1"/>
              </a:buClr>
              <a:buSzPts val="2400"/>
              <a:buChar char="–"/>
            </a:pPr>
            <a:r>
              <a:rPr lang="en-IN" sz="2400"/>
              <a:t>particularly where we wish to allocate individuals to particular tasks at an early planning stage. </a:t>
            </a:r>
            <a:endParaRPr sz="2400"/>
          </a:p>
          <a:p>
            <a:pPr indent="-342900" lvl="0" marL="342900" rtl="0" algn="l">
              <a:spcBef>
                <a:spcPts val="480"/>
              </a:spcBef>
              <a:spcAft>
                <a:spcPts val="0"/>
              </a:spcAft>
              <a:buClr>
                <a:schemeClr val="dk1"/>
              </a:buClr>
              <a:buSzPts val="2400"/>
              <a:buChar char="•"/>
            </a:pPr>
            <a:r>
              <a:rPr lang="en-IN" sz="2400"/>
              <a:t>However, on larger projects </a:t>
            </a:r>
            <a:endParaRPr sz="2400"/>
          </a:p>
          <a:p>
            <a:pPr indent="-285750" lvl="1" marL="742950" rtl="0" algn="l">
              <a:spcBef>
                <a:spcPts val="480"/>
              </a:spcBef>
              <a:spcAft>
                <a:spcPts val="0"/>
              </a:spcAft>
              <a:buClr>
                <a:schemeClr val="dk1"/>
              </a:buClr>
              <a:buSzPts val="2400"/>
              <a:buChar char="–"/>
            </a:pPr>
            <a:r>
              <a:rPr lang="en-IN" sz="2400" u="sng"/>
              <a:t>it is better to separate out these two activities: </a:t>
            </a:r>
            <a:endParaRPr sz="2400" u="sng"/>
          </a:p>
          <a:p>
            <a:pPr indent="-285750" lvl="1" marL="742950" rtl="0" algn="l">
              <a:spcBef>
                <a:spcPts val="480"/>
              </a:spcBef>
              <a:spcAft>
                <a:spcPts val="0"/>
              </a:spcAft>
              <a:buClr>
                <a:schemeClr val="dk1"/>
              </a:buClr>
              <a:buSzPts val="2400"/>
              <a:buChar char="–"/>
            </a:pPr>
            <a:r>
              <a:rPr lang="en-IN" sz="2400" u="sng"/>
              <a:t>to sequence the task according to their logical relationships and </a:t>
            </a:r>
            <a:endParaRPr sz="2400" u="sng"/>
          </a:p>
          <a:p>
            <a:pPr indent="-285750" lvl="1" marL="742950" rtl="0" algn="l">
              <a:spcBef>
                <a:spcPts val="480"/>
              </a:spcBef>
              <a:spcAft>
                <a:spcPts val="0"/>
              </a:spcAft>
              <a:buClr>
                <a:schemeClr val="dk1"/>
              </a:buClr>
              <a:buSzPts val="2400"/>
              <a:buChar char="–"/>
            </a:pPr>
            <a:r>
              <a:rPr lang="en-IN" sz="2400" u="sng"/>
              <a:t>then to schedule them taking into account resources and other factors.</a:t>
            </a:r>
            <a:endParaRPr/>
          </a:p>
        </p:txBody>
      </p:sp>
      <p:sp>
        <p:nvSpPr>
          <p:cNvPr id="1735" name="Google Shape;1735;p38"/>
          <p:cNvSpPr txBox="1"/>
          <p:nvPr>
            <p:ph idx="11" type="ftr"/>
          </p:nvPr>
        </p:nvSpPr>
        <p:spPr>
          <a:xfrm>
            <a:off x="3132138" y="6165850"/>
            <a:ext cx="2895600" cy="45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36" name="Google Shape;1736;p38"/>
          <p:cNvSpPr txBox="1"/>
          <p:nvPr>
            <p:ph idx="12" type="sldNum"/>
          </p:nvPr>
        </p:nvSpPr>
        <p:spPr>
          <a:xfrm>
            <a:off x="6659563" y="6092825"/>
            <a:ext cx="19050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Google Shape;174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Network Planning Models</a:t>
            </a:r>
            <a:endParaRPr/>
          </a:p>
        </p:txBody>
      </p:sp>
      <p:sp>
        <p:nvSpPr>
          <p:cNvPr id="1742" name="Google Shape;1742;p3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These project scheduling techniques model the project's activities and their relationships as a network. </a:t>
            </a:r>
            <a:endParaRPr/>
          </a:p>
          <a:p>
            <a:pPr indent="-342900" lvl="0" marL="342900" rtl="0" algn="l">
              <a:spcBef>
                <a:spcPts val="640"/>
              </a:spcBef>
              <a:spcAft>
                <a:spcPts val="0"/>
              </a:spcAft>
              <a:buClr>
                <a:schemeClr val="dk1"/>
              </a:buClr>
              <a:buSzPts val="3200"/>
              <a:buChar char="•"/>
            </a:pPr>
            <a:r>
              <a:rPr lang="en-IN"/>
              <a:t>In the network, time flows from left to right.</a:t>
            </a:r>
            <a:endParaRPr/>
          </a:p>
          <a:p>
            <a:pPr indent="-342900" lvl="0" marL="342900" rtl="0" algn="l">
              <a:spcBef>
                <a:spcPts val="640"/>
              </a:spcBef>
              <a:spcAft>
                <a:spcPts val="0"/>
              </a:spcAft>
              <a:buClr>
                <a:schemeClr val="dk1"/>
              </a:buClr>
              <a:buSzPts val="3200"/>
              <a:buChar char="•"/>
            </a:pPr>
            <a:r>
              <a:rPr lang="en-IN"/>
              <a:t>The two best known techniques being CPM (Critical Path Method) and PERT (Program Evaluation Review Techniques).</a:t>
            </a:r>
            <a:endParaRPr/>
          </a:p>
        </p:txBody>
      </p:sp>
      <p:sp>
        <p:nvSpPr>
          <p:cNvPr id="1743" name="Google Shape;1743;p3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744" name="Google Shape;1744;p3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45" name="Google Shape;1745;p3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9" name="Shape 1749"/>
        <p:cNvGrpSpPr/>
        <p:nvPr/>
      </p:nvGrpSpPr>
      <p:grpSpPr>
        <a:xfrm>
          <a:off x="0" y="0"/>
          <a:ext cx="0" cy="0"/>
          <a:chOff x="0" y="0"/>
          <a:chExt cx="0" cy="0"/>
        </a:xfrm>
      </p:grpSpPr>
      <p:sp>
        <p:nvSpPr>
          <p:cNvPr id="1750" name="Google Shape;175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AOA Networks</a:t>
            </a:r>
            <a:endParaRPr/>
          </a:p>
        </p:txBody>
      </p:sp>
      <p:sp>
        <p:nvSpPr>
          <p:cNvPr id="1751" name="Google Shape;1751;p4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Both of these approaches used an activity-on-arrow approach to visualize the project as a network where</a:t>
            </a:r>
            <a:endParaRPr/>
          </a:p>
          <a:p>
            <a:pPr indent="-285750" lvl="1" marL="742950" rtl="0" algn="l">
              <a:spcBef>
                <a:spcPts val="560"/>
              </a:spcBef>
              <a:spcAft>
                <a:spcPts val="0"/>
              </a:spcAft>
              <a:buClr>
                <a:schemeClr val="dk1"/>
              </a:buClr>
              <a:buSzPts val="2800"/>
              <a:buChar char="–"/>
            </a:pPr>
            <a:r>
              <a:rPr lang="en-IN"/>
              <a:t>activities are drawn as arrows joining circles, or nodes which possibly represent the start and end of the activity</a:t>
            </a:r>
            <a:endParaRPr/>
          </a:p>
          <a:p>
            <a:pPr indent="-139700" lvl="0" marL="342900" rtl="0" algn="l">
              <a:spcBef>
                <a:spcPts val="640"/>
              </a:spcBef>
              <a:spcAft>
                <a:spcPts val="0"/>
              </a:spcAft>
              <a:buClr>
                <a:schemeClr val="dk1"/>
              </a:buClr>
              <a:buSzPts val="3200"/>
              <a:buNone/>
            </a:pPr>
            <a:r>
              <a:t/>
            </a:r>
            <a:endParaRPr/>
          </a:p>
        </p:txBody>
      </p:sp>
      <p:sp>
        <p:nvSpPr>
          <p:cNvPr id="1752" name="Google Shape;1752;p4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753" name="Google Shape;1753;p4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54" name="Google Shape;1754;p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Google Shape;175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AON Networks</a:t>
            </a:r>
            <a:endParaRPr/>
          </a:p>
        </p:txBody>
      </p:sp>
      <p:sp>
        <p:nvSpPr>
          <p:cNvPr id="1760" name="Google Shape;1760;p4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IN"/>
              <a:t>A recent variant of these techniques- Precedence Networks have become popular.</a:t>
            </a:r>
            <a:endParaRPr/>
          </a:p>
          <a:p>
            <a:pPr indent="-342900" lvl="0" marL="342900" rtl="0" algn="l">
              <a:lnSpc>
                <a:spcPct val="90000"/>
              </a:lnSpc>
              <a:spcBef>
                <a:spcPts val="640"/>
              </a:spcBef>
              <a:spcAft>
                <a:spcPts val="0"/>
              </a:spcAft>
              <a:buClr>
                <a:schemeClr val="dk1"/>
              </a:buClr>
              <a:buSzPts val="3200"/>
              <a:buChar char="•"/>
            </a:pPr>
            <a:r>
              <a:rPr lang="en-IN"/>
              <a:t>They use Activity-on-Node Networks where activities are represented as nodes and the links between nodes represent precedence requirements.</a:t>
            </a:r>
            <a:endParaRPr/>
          </a:p>
          <a:p>
            <a:pPr indent="-342900" lvl="0" marL="342900" rtl="0" algn="l">
              <a:lnSpc>
                <a:spcPct val="90000"/>
              </a:lnSpc>
              <a:spcBef>
                <a:spcPts val="640"/>
              </a:spcBef>
              <a:spcAft>
                <a:spcPts val="0"/>
              </a:spcAft>
              <a:buClr>
                <a:schemeClr val="dk1"/>
              </a:buClr>
              <a:buSzPts val="3200"/>
              <a:buChar char="•"/>
            </a:pPr>
            <a:r>
              <a:rPr lang="en-IN"/>
              <a:t>Avoids some of the problems inherent in AOA Networks.</a:t>
            </a:r>
            <a:endParaRPr/>
          </a:p>
          <a:p>
            <a:pPr indent="-342900" lvl="0" marL="342900" rtl="0" algn="l">
              <a:lnSpc>
                <a:spcPct val="90000"/>
              </a:lnSpc>
              <a:spcBef>
                <a:spcPts val="640"/>
              </a:spcBef>
              <a:spcAft>
                <a:spcPts val="0"/>
              </a:spcAft>
              <a:buClr>
                <a:schemeClr val="dk1"/>
              </a:buClr>
              <a:buSzPts val="3200"/>
              <a:buChar char="•"/>
            </a:pPr>
            <a:r>
              <a:rPr lang="en-IN"/>
              <a:t>More popular</a:t>
            </a:r>
            <a:endParaRPr/>
          </a:p>
        </p:txBody>
      </p:sp>
      <p:sp>
        <p:nvSpPr>
          <p:cNvPr id="1761" name="Google Shape;1761;p4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762" name="Google Shape;1762;p4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63" name="Google Shape;1763;p4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sp>
        <p:nvSpPr>
          <p:cNvPr id="1768" name="Google Shape;1768;p42"/>
          <p:cNvSpPr txBox="1"/>
          <p:nvPr>
            <p:ph type="title"/>
          </p:nvPr>
        </p:nvSpPr>
        <p:spPr>
          <a:xfrm>
            <a:off x="457200" y="274638"/>
            <a:ext cx="8229600" cy="63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IN" sz="3200"/>
              <a:t>Fragment of a network as an AON Network</a:t>
            </a:r>
            <a:endParaRPr sz="3200"/>
          </a:p>
        </p:txBody>
      </p:sp>
      <p:sp>
        <p:nvSpPr>
          <p:cNvPr id="1769" name="Google Shape;1769;p4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1770" name="Google Shape;1770;p4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771" name="Google Shape;1771;p4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72" name="Google Shape;1772;p4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773" name="Google Shape;1773;p42"/>
          <p:cNvPicPr preferRelativeResize="0"/>
          <p:nvPr/>
        </p:nvPicPr>
        <p:blipFill rotWithShape="1">
          <a:blip r:embed="rId3">
            <a:alphaModFix/>
          </a:blip>
          <a:srcRect b="17996" l="19519" r="21915" t="51715"/>
          <a:stretch/>
        </p:blipFill>
        <p:spPr>
          <a:xfrm>
            <a:off x="467544" y="4149080"/>
            <a:ext cx="8208912" cy="1959172"/>
          </a:xfrm>
          <a:prstGeom prst="rect">
            <a:avLst/>
          </a:prstGeom>
          <a:noFill/>
          <a:ln>
            <a:noFill/>
          </a:ln>
        </p:spPr>
      </p:pic>
      <p:pic>
        <p:nvPicPr>
          <p:cNvPr id="1774" name="Google Shape;1774;p42"/>
          <p:cNvPicPr preferRelativeResize="0"/>
          <p:nvPr/>
        </p:nvPicPr>
        <p:blipFill rotWithShape="1">
          <a:blip r:embed="rId3">
            <a:alphaModFix/>
          </a:blip>
          <a:srcRect b="54953" l="19519" r="21915" t="10798"/>
          <a:stretch/>
        </p:blipFill>
        <p:spPr>
          <a:xfrm>
            <a:off x="431807" y="1052736"/>
            <a:ext cx="8208912" cy="2036650"/>
          </a:xfrm>
          <a:prstGeom prst="rect">
            <a:avLst/>
          </a:prstGeom>
          <a:noFill/>
          <a:ln>
            <a:noFill/>
          </a:ln>
        </p:spPr>
      </p:pic>
      <p:sp>
        <p:nvSpPr>
          <p:cNvPr id="1775" name="Google Shape;1775;p42"/>
          <p:cNvSpPr txBox="1"/>
          <p:nvPr/>
        </p:nvSpPr>
        <p:spPr>
          <a:xfrm>
            <a:off x="395536" y="3226966"/>
            <a:ext cx="8229600" cy="634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Calibri"/>
              <a:buNone/>
            </a:pPr>
            <a:r>
              <a:rPr lang="en-IN" sz="3200">
                <a:solidFill>
                  <a:schemeClr val="dk1"/>
                </a:solidFill>
                <a:latin typeface="Calibri"/>
                <a:ea typeface="Calibri"/>
                <a:cs typeface="Calibri"/>
                <a:sym typeface="Calibri"/>
              </a:rPr>
              <a:t>Fragment of a network as an AOA Network using CPM technique</a:t>
            </a:r>
            <a:endParaRPr sz="3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Objectives of Activity Planning</a:t>
            </a:r>
            <a:endParaRPr/>
          </a:p>
        </p:txBody>
      </p:sp>
      <p:sp>
        <p:nvSpPr>
          <p:cNvPr id="1481" name="Google Shape;1481;p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IN"/>
              <a:t>Activity planning aims to achieve a number of objectives as follows:</a:t>
            </a:r>
            <a:endParaRPr/>
          </a:p>
          <a:p>
            <a:pPr indent="-342900" lvl="0" marL="342900" rtl="0" algn="l">
              <a:spcBef>
                <a:spcPts val="640"/>
              </a:spcBef>
              <a:spcAft>
                <a:spcPts val="0"/>
              </a:spcAft>
              <a:buClr>
                <a:schemeClr val="dk1"/>
              </a:buClr>
              <a:buSzPts val="3200"/>
              <a:buChar char="•"/>
            </a:pPr>
            <a:r>
              <a:rPr lang="en-IN"/>
              <a:t>Feasibility Assessment</a:t>
            </a:r>
            <a:endParaRPr/>
          </a:p>
          <a:p>
            <a:pPr indent="-342900" lvl="0" marL="342900" rtl="0" algn="l">
              <a:spcBef>
                <a:spcPts val="640"/>
              </a:spcBef>
              <a:spcAft>
                <a:spcPts val="0"/>
              </a:spcAft>
              <a:buClr>
                <a:schemeClr val="dk1"/>
              </a:buClr>
              <a:buSzPts val="3200"/>
              <a:buChar char="•"/>
            </a:pPr>
            <a:r>
              <a:rPr lang="en-IN"/>
              <a:t>Resource Allocation</a:t>
            </a:r>
            <a:endParaRPr/>
          </a:p>
          <a:p>
            <a:pPr indent="-342900" lvl="0" marL="342900" rtl="0" algn="l">
              <a:spcBef>
                <a:spcPts val="640"/>
              </a:spcBef>
              <a:spcAft>
                <a:spcPts val="0"/>
              </a:spcAft>
              <a:buClr>
                <a:schemeClr val="dk1"/>
              </a:buClr>
              <a:buSzPts val="3200"/>
              <a:buChar char="•"/>
            </a:pPr>
            <a:r>
              <a:rPr lang="en-IN"/>
              <a:t>Detailed Costing</a:t>
            </a:r>
            <a:endParaRPr/>
          </a:p>
          <a:p>
            <a:pPr indent="-342900" lvl="0" marL="342900" rtl="0" algn="l">
              <a:spcBef>
                <a:spcPts val="640"/>
              </a:spcBef>
              <a:spcAft>
                <a:spcPts val="0"/>
              </a:spcAft>
              <a:buClr>
                <a:schemeClr val="dk1"/>
              </a:buClr>
              <a:buSzPts val="3200"/>
              <a:buChar char="•"/>
            </a:pPr>
            <a:r>
              <a:rPr lang="en-IN"/>
              <a:t>Motivation</a:t>
            </a:r>
            <a:endParaRPr/>
          </a:p>
          <a:p>
            <a:pPr indent="-342900" lvl="0" marL="342900" rtl="0" algn="l">
              <a:spcBef>
                <a:spcPts val="640"/>
              </a:spcBef>
              <a:spcAft>
                <a:spcPts val="0"/>
              </a:spcAft>
              <a:buClr>
                <a:schemeClr val="dk1"/>
              </a:buClr>
              <a:buSzPts val="3200"/>
              <a:buChar char="•"/>
            </a:pPr>
            <a:r>
              <a:rPr lang="en-IN"/>
              <a:t>Coordination</a:t>
            </a:r>
            <a:endParaRPr/>
          </a:p>
        </p:txBody>
      </p:sp>
      <p:sp>
        <p:nvSpPr>
          <p:cNvPr id="1482" name="Google Shape;1482;p16"/>
          <p:cNvSpPr/>
          <p:nvPr/>
        </p:nvSpPr>
        <p:spPr>
          <a:xfrm>
            <a:off x="7893858" y="2420888"/>
            <a:ext cx="633600" cy="3170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F</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R</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D</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M</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C</a:t>
            </a:r>
            <a:endParaRPr b="1" i="0"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endParaRPr>
          </a:p>
        </p:txBody>
      </p:sp>
      <p:sp>
        <p:nvSpPr>
          <p:cNvPr id="1483" name="Google Shape;1483;p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484" name="Google Shape;1484;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485" name="Google Shape;1485;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9" name="Shape 1779"/>
        <p:cNvGrpSpPr/>
        <p:nvPr/>
      </p:nvGrpSpPr>
      <p:grpSpPr>
        <a:xfrm>
          <a:off x="0" y="0"/>
          <a:ext cx="0" cy="0"/>
          <a:chOff x="0" y="0"/>
          <a:chExt cx="0" cy="0"/>
        </a:xfrm>
      </p:grpSpPr>
      <p:sp>
        <p:nvSpPr>
          <p:cNvPr id="1780" name="Google Shape;178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Constructing Precedence Networks</a:t>
            </a:r>
            <a:endParaRPr/>
          </a:p>
        </p:txBody>
      </p:sp>
      <p:sp>
        <p:nvSpPr>
          <p:cNvPr id="1781" name="Google Shape;1781;p4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Representing activities and their relationship as a graph.</a:t>
            </a:r>
            <a:endParaRPr/>
          </a:p>
          <a:p>
            <a:pPr indent="-342900" lvl="0" marL="342900" rtl="0" algn="l">
              <a:spcBef>
                <a:spcPts val="640"/>
              </a:spcBef>
              <a:spcAft>
                <a:spcPts val="0"/>
              </a:spcAft>
              <a:buClr>
                <a:schemeClr val="dk1"/>
              </a:buClr>
              <a:buSzPts val="3200"/>
              <a:buChar char="•"/>
            </a:pPr>
            <a:r>
              <a:rPr lang="en-IN"/>
              <a:t>Nodes=activities</a:t>
            </a:r>
            <a:endParaRPr/>
          </a:p>
          <a:p>
            <a:pPr indent="-342900" lvl="0" marL="342900" rtl="0" algn="l">
              <a:spcBef>
                <a:spcPts val="640"/>
              </a:spcBef>
              <a:spcAft>
                <a:spcPts val="0"/>
              </a:spcAft>
              <a:buClr>
                <a:schemeClr val="dk1"/>
              </a:buClr>
              <a:buSzPts val="3200"/>
              <a:buChar char="•"/>
            </a:pPr>
            <a:r>
              <a:rPr lang="en-IN"/>
              <a:t>Links=Precedence requirements</a:t>
            </a:r>
            <a:endParaRPr/>
          </a:p>
        </p:txBody>
      </p:sp>
      <p:sp>
        <p:nvSpPr>
          <p:cNvPr id="1782" name="Google Shape;1782;p4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783" name="Google Shape;1783;p4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84" name="Google Shape;1784;p4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Google Shape;1789;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Constructing Precedence Networks</a:t>
            </a:r>
            <a:endParaRPr/>
          </a:p>
        </p:txBody>
      </p:sp>
      <p:sp>
        <p:nvSpPr>
          <p:cNvPr id="1790" name="Google Shape;1790;p4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IN"/>
              <a:t>A Project network should have only one start node.</a:t>
            </a:r>
            <a:endParaRPr/>
          </a:p>
          <a:p>
            <a:pPr indent="-285750" lvl="1" marL="742950" rtl="0" algn="l">
              <a:lnSpc>
                <a:spcPct val="90000"/>
              </a:lnSpc>
              <a:spcBef>
                <a:spcPts val="560"/>
              </a:spcBef>
              <a:spcAft>
                <a:spcPts val="0"/>
              </a:spcAft>
              <a:buClr>
                <a:schemeClr val="dk1"/>
              </a:buClr>
              <a:buSzPts val="2800"/>
              <a:buChar char="–"/>
            </a:pPr>
            <a:r>
              <a:rPr lang="en-IN"/>
              <a:t>It is possible to draw a network with more than one starting node, </a:t>
            </a:r>
            <a:endParaRPr/>
          </a:p>
          <a:p>
            <a:pPr indent="-228600" lvl="2" marL="1143000" rtl="0" algn="l">
              <a:lnSpc>
                <a:spcPct val="90000"/>
              </a:lnSpc>
              <a:spcBef>
                <a:spcPts val="480"/>
              </a:spcBef>
              <a:spcAft>
                <a:spcPts val="0"/>
              </a:spcAft>
              <a:buClr>
                <a:schemeClr val="dk1"/>
              </a:buClr>
              <a:buSzPts val="2400"/>
              <a:buChar char="•"/>
            </a:pPr>
            <a:r>
              <a:rPr lang="en-IN"/>
              <a:t>it is undesirable to do so as it is a potential source of confusion.</a:t>
            </a:r>
            <a:endParaRPr/>
          </a:p>
          <a:p>
            <a:pPr indent="-285750" lvl="1" marL="742950" rtl="0" algn="l">
              <a:lnSpc>
                <a:spcPct val="90000"/>
              </a:lnSpc>
              <a:spcBef>
                <a:spcPts val="560"/>
              </a:spcBef>
              <a:spcAft>
                <a:spcPts val="0"/>
              </a:spcAft>
              <a:buClr>
                <a:schemeClr val="dk1"/>
              </a:buClr>
              <a:buSzPts val="2800"/>
              <a:buChar char="–"/>
            </a:pPr>
            <a:r>
              <a:rPr lang="en-IN"/>
              <a:t>In cases, where more than one activity can start immediately the project starts.</a:t>
            </a:r>
            <a:endParaRPr/>
          </a:p>
          <a:p>
            <a:pPr indent="-285750" lvl="1" marL="742950" rtl="0" algn="l">
              <a:lnSpc>
                <a:spcPct val="90000"/>
              </a:lnSpc>
              <a:spcBef>
                <a:spcPts val="560"/>
              </a:spcBef>
              <a:spcAft>
                <a:spcPts val="0"/>
              </a:spcAft>
              <a:buClr>
                <a:schemeClr val="dk1"/>
              </a:buClr>
              <a:buSzPts val="2800"/>
              <a:buChar char="–"/>
            </a:pPr>
            <a:r>
              <a:rPr lang="en-IN"/>
              <a:t>Invent a start activity which has zero duration but may have an actual start date.</a:t>
            </a:r>
            <a:endParaRPr/>
          </a:p>
        </p:txBody>
      </p:sp>
      <p:sp>
        <p:nvSpPr>
          <p:cNvPr id="1791" name="Google Shape;1791;p4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792" name="Google Shape;1792;p4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793" name="Google Shape;1793;p4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7" name="Shape 1797"/>
        <p:cNvGrpSpPr/>
        <p:nvPr/>
      </p:nvGrpSpPr>
      <p:grpSpPr>
        <a:xfrm>
          <a:off x="0" y="0"/>
          <a:ext cx="0" cy="0"/>
          <a:chOff x="0" y="0"/>
          <a:chExt cx="0" cy="0"/>
        </a:xfrm>
      </p:grpSpPr>
      <p:sp>
        <p:nvSpPr>
          <p:cNvPr id="1798" name="Google Shape;1798;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Constructing Precedence Networks</a:t>
            </a:r>
            <a:endParaRPr/>
          </a:p>
        </p:txBody>
      </p:sp>
      <p:sp>
        <p:nvSpPr>
          <p:cNvPr id="1799" name="Google Shape;1799;p4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IN"/>
              <a:t>A Project Network should have only one end node.</a:t>
            </a:r>
            <a:endParaRPr/>
          </a:p>
          <a:p>
            <a:pPr indent="-285750" lvl="1" marL="742950" rtl="0" algn="l">
              <a:lnSpc>
                <a:spcPct val="90000"/>
              </a:lnSpc>
              <a:spcBef>
                <a:spcPts val="560"/>
              </a:spcBef>
              <a:spcAft>
                <a:spcPts val="0"/>
              </a:spcAft>
              <a:buClr>
                <a:schemeClr val="dk1"/>
              </a:buClr>
              <a:buSzPts val="2800"/>
              <a:buChar char="–"/>
            </a:pPr>
            <a:r>
              <a:rPr lang="en-IN"/>
              <a:t>End node designates the completion of the project and a project may finish only once.</a:t>
            </a:r>
            <a:endParaRPr/>
          </a:p>
          <a:p>
            <a:pPr indent="-285750" lvl="1" marL="742950" rtl="0" algn="l">
              <a:lnSpc>
                <a:spcPct val="90000"/>
              </a:lnSpc>
              <a:spcBef>
                <a:spcPts val="560"/>
              </a:spcBef>
              <a:spcAft>
                <a:spcPts val="0"/>
              </a:spcAft>
              <a:buClr>
                <a:schemeClr val="dk1"/>
              </a:buClr>
              <a:buSzPts val="2800"/>
              <a:buChar char="–"/>
            </a:pPr>
            <a:r>
              <a:rPr lang="en-IN"/>
              <a:t>It is possible to draw a network with more than one end node, it will almost certainly lead to confusion.  </a:t>
            </a:r>
            <a:endParaRPr/>
          </a:p>
          <a:p>
            <a:pPr indent="-285750" lvl="1" marL="742950" rtl="0" algn="l">
              <a:lnSpc>
                <a:spcPct val="90000"/>
              </a:lnSpc>
              <a:spcBef>
                <a:spcPts val="560"/>
              </a:spcBef>
              <a:spcAft>
                <a:spcPts val="0"/>
              </a:spcAft>
              <a:buClr>
                <a:schemeClr val="dk1"/>
              </a:buClr>
              <a:buSzPts val="2800"/>
              <a:buChar char="–"/>
            </a:pPr>
            <a:r>
              <a:rPr lang="en-IN"/>
              <a:t>When the completion of an activity depends upon more than one final activity, it is normal to invent a ‘finish’ ativity.</a:t>
            </a:r>
            <a:endParaRPr/>
          </a:p>
        </p:txBody>
      </p:sp>
      <p:sp>
        <p:nvSpPr>
          <p:cNvPr id="1800" name="Google Shape;1800;p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01" name="Google Shape;1801;p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02" name="Google Shape;1802;p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6" name="Shape 1806"/>
        <p:cNvGrpSpPr/>
        <p:nvPr/>
      </p:nvGrpSpPr>
      <p:grpSpPr>
        <a:xfrm>
          <a:off x="0" y="0"/>
          <a:ext cx="0" cy="0"/>
          <a:chOff x="0" y="0"/>
          <a:chExt cx="0" cy="0"/>
        </a:xfrm>
      </p:grpSpPr>
      <p:sp>
        <p:nvSpPr>
          <p:cNvPr id="1807" name="Google Shape;1807;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Constructing Precedence Networks</a:t>
            </a:r>
            <a:endParaRPr/>
          </a:p>
        </p:txBody>
      </p:sp>
      <p:sp>
        <p:nvSpPr>
          <p:cNvPr id="1808" name="Google Shape;1808;p4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A Node has duration</a:t>
            </a:r>
            <a:endParaRPr/>
          </a:p>
          <a:p>
            <a:pPr indent="-285750" lvl="1" marL="742950" rtl="0" algn="l">
              <a:spcBef>
                <a:spcPts val="560"/>
              </a:spcBef>
              <a:spcAft>
                <a:spcPts val="0"/>
              </a:spcAft>
              <a:buClr>
                <a:schemeClr val="dk1"/>
              </a:buClr>
              <a:buSzPts val="2800"/>
              <a:buChar char="–"/>
            </a:pPr>
            <a:r>
              <a:rPr lang="en-IN"/>
              <a:t>A node represents an activity and activities take time to execute</a:t>
            </a:r>
            <a:endParaRPr/>
          </a:p>
          <a:p>
            <a:pPr indent="-342900" lvl="0" marL="342900" rtl="0" algn="l">
              <a:spcBef>
                <a:spcPts val="640"/>
              </a:spcBef>
              <a:spcAft>
                <a:spcPts val="0"/>
              </a:spcAft>
              <a:buClr>
                <a:schemeClr val="dk1"/>
              </a:buClr>
              <a:buSzPts val="3200"/>
              <a:buChar char="•"/>
            </a:pPr>
            <a:r>
              <a:rPr lang="en-IN"/>
              <a:t>Links normally have no duration</a:t>
            </a:r>
            <a:endParaRPr/>
          </a:p>
          <a:p>
            <a:pPr indent="-285750" lvl="1" marL="742950" rtl="0" algn="l">
              <a:spcBef>
                <a:spcPts val="560"/>
              </a:spcBef>
              <a:spcAft>
                <a:spcPts val="0"/>
              </a:spcAft>
              <a:buClr>
                <a:schemeClr val="dk1"/>
              </a:buClr>
              <a:buSzPts val="2800"/>
              <a:buChar char="–"/>
            </a:pPr>
            <a:r>
              <a:rPr lang="en-IN"/>
              <a:t>Links represent relationship between activities</a:t>
            </a:r>
            <a:endParaRPr/>
          </a:p>
        </p:txBody>
      </p:sp>
      <p:sp>
        <p:nvSpPr>
          <p:cNvPr id="1809" name="Google Shape;1809;p4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10" name="Google Shape;1810;p4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11" name="Google Shape;1811;p4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5" name="Shape 1815"/>
        <p:cNvGrpSpPr/>
        <p:nvPr/>
      </p:nvGrpSpPr>
      <p:grpSpPr>
        <a:xfrm>
          <a:off x="0" y="0"/>
          <a:ext cx="0" cy="0"/>
          <a:chOff x="0" y="0"/>
          <a:chExt cx="0" cy="0"/>
        </a:xfrm>
      </p:grpSpPr>
      <p:sp>
        <p:nvSpPr>
          <p:cNvPr id="1816" name="Google Shape;1816;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Constructing Precedence Networks</a:t>
            </a:r>
            <a:endParaRPr/>
          </a:p>
        </p:txBody>
      </p:sp>
      <p:sp>
        <p:nvSpPr>
          <p:cNvPr id="1817" name="Google Shape;1817;p4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Precedents are the immediate preceding activities.</a:t>
            </a:r>
            <a:endParaRPr/>
          </a:p>
          <a:p>
            <a:pPr indent="-342900" lvl="0" marL="342900" rtl="0" algn="l">
              <a:spcBef>
                <a:spcPts val="640"/>
              </a:spcBef>
              <a:spcAft>
                <a:spcPts val="0"/>
              </a:spcAft>
              <a:buClr>
                <a:schemeClr val="dk1"/>
              </a:buClr>
              <a:buSzPts val="3200"/>
              <a:buChar char="•"/>
            </a:pPr>
            <a:r>
              <a:rPr lang="en-IN"/>
              <a:t>Program test cannot start until both ‘Code’ and ‘Data take-on’ have been completed</a:t>
            </a:r>
            <a:endParaRPr/>
          </a:p>
          <a:p>
            <a:pPr indent="-342900" lvl="0" marL="342900" rtl="0" algn="l">
              <a:spcBef>
                <a:spcPts val="640"/>
              </a:spcBef>
              <a:spcAft>
                <a:spcPts val="0"/>
              </a:spcAft>
              <a:buClr>
                <a:schemeClr val="dk1"/>
              </a:buClr>
              <a:buSzPts val="3200"/>
              <a:buChar char="•"/>
            </a:pPr>
            <a:r>
              <a:rPr lang="en-IN"/>
              <a:t>Install cannot start until ‘Program test’ has finished.</a:t>
            </a:r>
            <a:endParaRPr/>
          </a:p>
          <a:p>
            <a:pPr indent="0" lvl="0" marL="0" rtl="0" algn="l">
              <a:spcBef>
                <a:spcPts val="640"/>
              </a:spcBef>
              <a:spcAft>
                <a:spcPts val="0"/>
              </a:spcAft>
              <a:buClr>
                <a:schemeClr val="dk1"/>
              </a:buClr>
              <a:buSzPts val="3200"/>
              <a:buNone/>
            </a:pPr>
            <a:r>
              <a:t/>
            </a:r>
            <a:endParaRPr/>
          </a:p>
        </p:txBody>
      </p:sp>
      <p:sp>
        <p:nvSpPr>
          <p:cNvPr id="1818" name="Google Shape;1818;p4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19" name="Google Shape;1819;p4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20" name="Google Shape;1820;p4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821" name="Google Shape;1821;p47"/>
          <p:cNvPicPr preferRelativeResize="0"/>
          <p:nvPr/>
        </p:nvPicPr>
        <p:blipFill rotWithShape="1">
          <a:blip r:embed="rId3">
            <a:alphaModFix/>
          </a:blip>
          <a:srcRect b="0" l="0" r="0" t="47569"/>
          <a:stretch/>
        </p:blipFill>
        <p:spPr>
          <a:xfrm>
            <a:off x="2339752" y="4437112"/>
            <a:ext cx="6120680" cy="19560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Google Shape;1826;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Constructing Precedence Networks</a:t>
            </a:r>
            <a:endParaRPr/>
          </a:p>
        </p:txBody>
      </p:sp>
      <p:sp>
        <p:nvSpPr>
          <p:cNvPr id="1827" name="Google Shape;1827;p4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‘Code’ and ‘Data take-on’ are precedents of Program test .</a:t>
            </a:r>
            <a:endParaRPr/>
          </a:p>
          <a:p>
            <a:pPr indent="-342900" lvl="0" marL="342900" rtl="0" algn="l">
              <a:spcBef>
                <a:spcPts val="640"/>
              </a:spcBef>
              <a:spcAft>
                <a:spcPts val="0"/>
              </a:spcAft>
              <a:buClr>
                <a:schemeClr val="dk1"/>
              </a:buClr>
              <a:buSzPts val="3200"/>
              <a:buChar char="•"/>
            </a:pPr>
            <a:r>
              <a:rPr lang="en-IN"/>
              <a:t>‘Program test’ is precedent of Install.</a:t>
            </a:r>
            <a:endParaRPr/>
          </a:p>
          <a:p>
            <a:pPr indent="0" lvl="0" marL="0" rtl="0" algn="l">
              <a:spcBef>
                <a:spcPts val="640"/>
              </a:spcBef>
              <a:spcAft>
                <a:spcPts val="0"/>
              </a:spcAft>
              <a:buClr>
                <a:schemeClr val="dk1"/>
              </a:buClr>
              <a:buSzPts val="3200"/>
              <a:buNone/>
            </a:pPr>
            <a:r>
              <a:t/>
            </a:r>
            <a:endParaRPr/>
          </a:p>
        </p:txBody>
      </p:sp>
      <p:sp>
        <p:nvSpPr>
          <p:cNvPr id="1828" name="Google Shape;1828;p4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29" name="Google Shape;1829;p4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30" name="Google Shape;1830;p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831" name="Google Shape;1831;p48"/>
          <p:cNvPicPr preferRelativeResize="0"/>
          <p:nvPr/>
        </p:nvPicPr>
        <p:blipFill rotWithShape="1">
          <a:blip r:embed="rId3">
            <a:alphaModFix/>
          </a:blip>
          <a:srcRect b="0" l="0" r="0" t="47569"/>
          <a:stretch/>
        </p:blipFill>
        <p:spPr>
          <a:xfrm>
            <a:off x="3203848" y="3717032"/>
            <a:ext cx="5256584" cy="26761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5" name="Shape 1835"/>
        <p:cNvGrpSpPr/>
        <p:nvPr/>
      </p:nvGrpSpPr>
      <p:grpSpPr>
        <a:xfrm>
          <a:off x="0" y="0"/>
          <a:ext cx="0" cy="0"/>
          <a:chOff x="0" y="0"/>
          <a:chExt cx="0" cy="0"/>
        </a:xfrm>
      </p:grpSpPr>
      <p:sp>
        <p:nvSpPr>
          <p:cNvPr id="1836" name="Google Shape;1836;p49"/>
          <p:cNvSpPr txBox="1"/>
          <p:nvPr>
            <p:ph type="title"/>
          </p:nvPr>
        </p:nvSpPr>
        <p:spPr>
          <a:xfrm>
            <a:off x="467544" y="25121"/>
            <a:ext cx="8229600" cy="706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Constructing Precedence Networks</a:t>
            </a:r>
            <a:endParaRPr sz="3959"/>
          </a:p>
        </p:txBody>
      </p:sp>
      <p:sp>
        <p:nvSpPr>
          <p:cNvPr id="1837" name="Google Shape;1837;p49"/>
          <p:cNvSpPr txBox="1"/>
          <p:nvPr>
            <p:ph idx="1" type="body"/>
          </p:nvPr>
        </p:nvSpPr>
        <p:spPr>
          <a:xfrm>
            <a:off x="323528" y="1196752"/>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Time moves from left to right</a:t>
            </a:r>
            <a:endParaRPr/>
          </a:p>
          <a:p>
            <a:pPr indent="-342900" lvl="0" marL="342900" rtl="0" algn="l">
              <a:spcBef>
                <a:spcPts val="640"/>
              </a:spcBef>
              <a:spcAft>
                <a:spcPts val="0"/>
              </a:spcAft>
              <a:buClr>
                <a:schemeClr val="dk1"/>
              </a:buClr>
              <a:buSzPts val="3200"/>
              <a:buChar char="•"/>
            </a:pPr>
            <a:r>
              <a:rPr lang="en-IN"/>
              <a:t>A network may not contain loops</a:t>
            </a:r>
            <a:endParaRPr/>
          </a:p>
          <a:p>
            <a:pPr indent="-285750" lvl="1" marL="742950" rtl="0" algn="l">
              <a:spcBef>
                <a:spcPts val="560"/>
              </a:spcBef>
              <a:spcAft>
                <a:spcPts val="0"/>
              </a:spcAft>
              <a:buClr>
                <a:schemeClr val="dk1"/>
              </a:buClr>
              <a:buSzPts val="2800"/>
              <a:buChar char="–"/>
            </a:pPr>
            <a:r>
              <a:rPr lang="en-IN"/>
              <a:t>A loop is an error, it represents a situation that cannot occur in practice.</a:t>
            </a:r>
            <a:endParaRPr/>
          </a:p>
          <a:p>
            <a:pPr indent="-285750" lvl="1" marL="742950" rtl="0" algn="l">
              <a:spcBef>
                <a:spcPts val="560"/>
              </a:spcBef>
              <a:spcAft>
                <a:spcPts val="0"/>
              </a:spcAft>
              <a:buClr>
                <a:schemeClr val="dk1"/>
              </a:buClr>
              <a:buSzPts val="2800"/>
              <a:buChar char="–"/>
            </a:pPr>
            <a:r>
              <a:rPr lang="en-IN"/>
              <a:t>While loop in the sense of iteration, may occur in practice, they cannot be directly represented in a project network.</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p:txBody>
      </p:sp>
      <p:sp>
        <p:nvSpPr>
          <p:cNvPr id="1838" name="Google Shape;1838;p4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39" name="Google Shape;1839;p4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40" name="Google Shape;1840;p4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4" name="Shape 1844"/>
        <p:cNvGrpSpPr/>
        <p:nvPr/>
      </p:nvGrpSpPr>
      <p:grpSpPr>
        <a:xfrm>
          <a:off x="0" y="0"/>
          <a:ext cx="0" cy="0"/>
          <a:chOff x="0" y="0"/>
          <a:chExt cx="0" cy="0"/>
        </a:xfrm>
      </p:grpSpPr>
      <p:sp>
        <p:nvSpPr>
          <p:cNvPr id="1845" name="Google Shape;1845;p50"/>
          <p:cNvSpPr txBox="1"/>
          <p:nvPr>
            <p:ph type="title"/>
          </p:nvPr>
        </p:nvSpPr>
        <p:spPr>
          <a:xfrm>
            <a:off x="467544" y="25121"/>
            <a:ext cx="8229600" cy="706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Constructing Precedence Networks</a:t>
            </a:r>
            <a:endParaRPr sz="3959"/>
          </a:p>
        </p:txBody>
      </p:sp>
      <p:sp>
        <p:nvSpPr>
          <p:cNvPr id="1846" name="Google Shape;1846;p50"/>
          <p:cNvSpPr txBox="1"/>
          <p:nvPr>
            <p:ph idx="1" type="body"/>
          </p:nvPr>
        </p:nvSpPr>
        <p:spPr>
          <a:xfrm>
            <a:off x="467544" y="764704"/>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A network may not contain loops</a:t>
            </a:r>
            <a:endParaRPr/>
          </a:p>
          <a:p>
            <a:pPr indent="-285750" lvl="1" marL="742950" rtl="0" algn="l">
              <a:spcBef>
                <a:spcPts val="560"/>
              </a:spcBef>
              <a:spcAft>
                <a:spcPts val="0"/>
              </a:spcAft>
              <a:buClr>
                <a:schemeClr val="dk1"/>
              </a:buClr>
              <a:buSzPts val="2800"/>
              <a:buChar char="–"/>
            </a:pPr>
            <a:r>
              <a:rPr lang="en-IN"/>
              <a:t>A loop presents an impossible situation</a:t>
            </a:r>
            <a:endParaRPr/>
          </a:p>
          <a:p>
            <a:pPr indent="-285750" lvl="1" marL="742950" rtl="0" algn="l">
              <a:spcBef>
                <a:spcPts val="560"/>
              </a:spcBef>
              <a:spcAft>
                <a:spcPts val="0"/>
              </a:spcAft>
              <a:buClr>
                <a:schemeClr val="dk1"/>
              </a:buClr>
              <a:buSzPts val="2800"/>
              <a:buChar char="–"/>
            </a:pPr>
            <a:r>
              <a:rPr lang="en-IN"/>
              <a:t>Program testing cannot start until the errors have been corrected.</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p:txBody>
      </p:sp>
      <p:sp>
        <p:nvSpPr>
          <p:cNvPr id="1847" name="Google Shape;1847;p5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48" name="Google Shape;1848;p5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49" name="Google Shape;1849;p5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850" name="Google Shape;1850;p50"/>
          <p:cNvPicPr preferRelativeResize="0"/>
          <p:nvPr/>
        </p:nvPicPr>
        <p:blipFill rotWithShape="1">
          <a:blip r:embed="rId3">
            <a:alphaModFix/>
          </a:blip>
          <a:srcRect b="12308" l="11366" r="7385" t="46403"/>
          <a:stretch/>
        </p:blipFill>
        <p:spPr>
          <a:xfrm>
            <a:off x="1108364" y="3284984"/>
            <a:ext cx="6559980" cy="197754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4" name="Shape 1854"/>
        <p:cNvGrpSpPr/>
        <p:nvPr/>
      </p:nvGrpSpPr>
      <p:grpSpPr>
        <a:xfrm>
          <a:off x="0" y="0"/>
          <a:ext cx="0" cy="0"/>
          <a:chOff x="0" y="0"/>
          <a:chExt cx="0" cy="0"/>
        </a:xfrm>
      </p:grpSpPr>
      <p:sp>
        <p:nvSpPr>
          <p:cNvPr id="1855" name="Google Shape;1855;p51"/>
          <p:cNvSpPr txBox="1"/>
          <p:nvPr>
            <p:ph type="title"/>
          </p:nvPr>
        </p:nvSpPr>
        <p:spPr>
          <a:xfrm>
            <a:off x="467544" y="25121"/>
            <a:ext cx="8229600" cy="706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Constructing Precedence Networks</a:t>
            </a:r>
            <a:endParaRPr sz="3959"/>
          </a:p>
        </p:txBody>
      </p:sp>
      <p:sp>
        <p:nvSpPr>
          <p:cNvPr id="1856" name="Google Shape;1856;p51"/>
          <p:cNvSpPr txBox="1"/>
          <p:nvPr>
            <p:ph idx="1" type="body"/>
          </p:nvPr>
        </p:nvSpPr>
        <p:spPr>
          <a:xfrm>
            <a:off x="467544" y="16288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Although it is easy to see the loop in this simple network fragment, </a:t>
            </a:r>
            <a:endParaRPr/>
          </a:p>
          <a:p>
            <a:pPr indent="-285750" lvl="1" marL="742950" rtl="0" algn="l">
              <a:spcBef>
                <a:spcPts val="560"/>
              </a:spcBef>
              <a:spcAft>
                <a:spcPts val="0"/>
              </a:spcAft>
              <a:buClr>
                <a:schemeClr val="dk1"/>
              </a:buClr>
              <a:buSzPts val="2800"/>
              <a:buChar char="–"/>
            </a:pPr>
            <a:r>
              <a:rPr lang="en-IN"/>
              <a:t>very large networks can easily contain complex loops which are difficult to spot when they are initially constructed.</a:t>
            </a:r>
            <a:endParaRPr/>
          </a:p>
          <a:p>
            <a:pPr indent="-342900" lvl="0" marL="342900" rtl="0" algn="l">
              <a:spcBef>
                <a:spcPts val="640"/>
              </a:spcBef>
              <a:spcAft>
                <a:spcPts val="0"/>
              </a:spcAft>
              <a:buClr>
                <a:schemeClr val="dk1"/>
              </a:buClr>
              <a:buSzPts val="3200"/>
              <a:buChar char="•"/>
            </a:pPr>
            <a:r>
              <a:rPr lang="en-IN"/>
              <a:t>Eventually, all network planning applications will detect loops and </a:t>
            </a:r>
            <a:endParaRPr/>
          </a:p>
          <a:p>
            <a:pPr indent="-285750" lvl="1" marL="742950" rtl="0" algn="l">
              <a:spcBef>
                <a:spcPts val="560"/>
              </a:spcBef>
              <a:spcAft>
                <a:spcPts val="0"/>
              </a:spcAft>
              <a:buClr>
                <a:schemeClr val="dk1"/>
              </a:buClr>
              <a:buSzPts val="2800"/>
              <a:buChar char="–"/>
            </a:pPr>
            <a:r>
              <a:rPr lang="en-IN"/>
              <a:t>generate error messages when they are found.</a:t>
            </a:r>
            <a:endParaRPr/>
          </a:p>
        </p:txBody>
      </p:sp>
      <p:sp>
        <p:nvSpPr>
          <p:cNvPr id="1857" name="Google Shape;1857;p5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58" name="Google Shape;1858;p5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59" name="Google Shape;1859;p5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3" name="Shape 1863"/>
        <p:cNvGrpSpPr/>
        <p:nvPr/>
      </p:nvGrpSpPr>
      <p:grpSpPr>
        <a:xfrm>
          <a:off x="0" y="0"/>
          <a:ext cx="0" cy="0"/>
          <a:chOff x="0" y="0"/>
          <a:chExt cx="0" cy="0"/>
        </a:xfrm>
      </p:grpSpPr>
      <p:sp>
        <p:nvSpPr>
          <p:cNvPr id="1864" name="Google Shape;1864;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Constructing Precedence Networks</a:t>
            </a:r>
            <a:endParaRPr/>
          </a:p>
        </p:txBody>
      </p:sp>
      <p:sp>
        <p:nvSpPr>
          <p:cNvPr id="1865" name="Google Shape;1865;p5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A Network should not contain dangles</a:t>
            </a:r>
            <a:endParaRPr/>
          </a:p>
          <a:p>
            <a:pPr indent="-285750" lvl="1" marL="742950" rtl="0" algn="l">
              <a:spcBef>
                <a:spcPts val="560"/>
              </a:spcBef>
              <a:spcAft>
                <a:spcPts val="0"/>
              </a:spcAft>
              <a:buClr>
                <a:schemeClr val="dk1"/>
              </a:buClr>
              <a:buSzPts val="2800"/>
              <a:buChar char="–"/>
            </a:pPr>
            <a:r>
              <a:rPr lang="en-IN"/>
              <a:t>A dangling activity such as ‘Write user manual’ should not exist as it is likely to lead to errors in subsequent analysis.</a:t>
            </a:r>
            <a:endParaRPr/>
          </a:p>
          <a:p>
            <a:pPr indent="-285750" lvl="1" marL="742950" rtl="0" algn="l">
              <a:spcBef>
                <a:spcPts val="560"/>
              </a:spcBef>
              <a:spcAft>
                <a:spcPts val="0"/>
              </a:spcAft>
              <a:buClr>
                <a:schemeClr val="dk1"/>
              </a:buClr>
              <a:buSzPts val="2800"/>
              <a:buChar char="–"/>
            </a:pPr>
            <a:r>
              <a:rPr lang="en-IN"/>
              <a:t>In many cases, dangling activities indicate errors in logic when activities are added as an afterthought.</a:t>
            </a:r>
            <a:endParaRPr/>
          </a:p>
        </p:txBody>
      </p:sp>
      <p:sp>
        <p:nvSpPr>
          <p:cNvPr id="1866" name="Google Shape;1866;p5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67" name="Google Shape;1867;p5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68" name="Google Shape;1868;p5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869" name="Google Shape;1869;p52"/>
          <p:cNvPicPr preferRelativeResize="0"/>
          <p:nvPr/>
        </p:nvPicPr>
        <p:blipFill rotWithShape="1">
          <a:blip r:embed="rId3">
            <a:alphaModFix/>
          </a:blip>
          <a:srcRect b="65376" l="24316" r="29725" t="13889"/>
          <a:stretch/>
        </p:blipFill>
        <p:spPr>
          <a:xfrm>
            <a:off x="1403648" y="4509120"/>
            <a:ext cx="5979887" cy="15167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Objectives of Activity Planning</a:t>
            </a:r>
            <a:endParaRPr/>
          </a:p>
        </p:txBody>
      </p:sp>
      <p:sp>
        <p:nvSpPr>
          <p:cNvPr id="1491" name="Google Shape;1491;p1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960"/>
              <a:buChar char="•"/>
            </a:pPr>
            <a:r>
              <a:rPr lang="en-IN" sz="2960"/>
              <a:t>Feasibility Assessment-</a:t>
            </a:r>
            <a:endParaRPr/>
          </a:p>
          <a:p>
            <a:pPr indent="-285750" lvl="1" marL="742950" rtl="0" algn="l">
              <a:lnSpc>
                <a:spcPct val="80000"/>
              </a:lnSpc>
              <a:spcBef>
                <a:spcPts val="518"/>
              </a:spcBef>
              <a:spcAft>
                <a:spcPts val="0"/>
              </a:spcAft>
              <a:buClr>
                <a:schemeClr val="dk1"/>
              </a:buClr>
              <a:buSzPts val="2590"/>
              <a:buChar char="–"/>
            </a:pPr>
            <a:r>
              <a:rPr lang="en-IN" sz="2590"/>
              <a:t>A project that may have been estimated as requiring two work-years’ effort might not mean that it would be feasible </a:t>
            </a:r>
            <a:endParaRPr/>
          </a:p>
          <a:p>
            <a:pPr indent="-228600" lvl="2" marL="1143000" rtl="0" algn="l">
              <a:lnSpc>
                <a:spcPct val="80000"/>
              </a:lnSpc>
              <a:spcBef>
                <a:spcPts val="444"/>
              </a:spcBef>
              <a:spcAft>
                <a:spcPts val="0"/>
              </a:spcAft>
              <a:buClr>
                <a:schemeClr val="dk1"/>
              </a:buClr>
              <a:buSzPts val="2220"/>
              <a:buChar char="•"/>
            </a:pPr>
            <a:r>
              <a:rPr lang="en-IN" sz="2220"/>
              <a:t>to complete within say three months with eight people to work on it. </a:t>
            </a:r>
            <a:endParaRPr/>
          </a:p>
          <a:p>
            <a:pPr indent="-285750" lvl="1" marL="742950" rtl="0" algn="l">
              <a:lnSpc>
                <a:spcPct val="80000"/>
              </a:lnSpc>
              <a:spcBef>
                <a:spcPts val="518"/>
              </a:spcBef>
              <a:spcAft>
                <a:spcPts val="0"/>
              </a:spcAft>
              <a:buClr>
                <a:schemeClr val="dk1"/>
              </a:buClr>
              <a:buSzPts val="2590"/>
              <a:buChar char="–"/>
            </a:pPr>
            <a:r>
              <a:rPr lang="en-IN" sz="2590"/>
              <a:t>It will depend upon </a:t>
            </a:r>
            <a:endParaRPr/>
          </a:p>
          <a:p>
            <a:pPr indent="-228600" lvl="2" marL="1143000" rtl="0" algn="l">
              <a:lnSpc>
                <a:spcPct val="80000"/>
              </a:lnSpc>
              <a:spcBef>
                <a:spcPts val="444"/>
              </a:spcBef>
              <a:spcAft>
                <a:spcPts val="0"/>
              </a:spcAft>
              <a:buClr>
                <a:schemeClr val="dk1"/>
              </a:buClr>
              <a:buSzPts val="2220"/>
              <a:buChar char="•"/>
            </a:pPr>
            <a:r>
              <a:rPr lang="en-IN" sz="2220"/>
              <a:t>the availability of staff and </a:t>
            </a:r>
            <a:endParaRPr/>
          </a:p>
          <a:p>
            <a:pPr indent="-228600" lvl="2" marL="1143000" rtl="0" algn="l">
              <a:lnSpc>
                <a:spcPct val="80000"/>
              </a:lnSpc>
              <a:spcBef>
                <a:spcPts val="444"/>
              </a:spcBef>
              <a:spcAft>
                <a:spcPts val="0"/>
              </a:spcAft>
              <a:buClr>
                <a:schemeClr val="dk1"/>
              </a:buClr>
              <a:buSzPts val="2220"/>
              <a:buChar char="•"/>
            </a:pPr>
            <a:r>
              <a:rPr lang="en-IN" sz="2220"/>
              <a:t>the degree to which activities may be undertaken in parallel.</a:t>
            </a:r>
            <a:endParaRPr/>
          </a:p>
          <a:p>
            <a:pPr indent="-342900" lvl="0" marL="342900" rtl="0" algn="l">
              <a:lnSpc>
                <a:spcPct val="80000"/>
              </a:lnSpc>
              <a:spcBef>
                <a:spcPts val="592"/>
              </a:spcBef>
              <a:spcAft>
                <a:spcPts val="0"/>
              </a:spcAft>
              <a:buClr>
                <a:schemeClr val="dk1"/>
              </a:buClr>
              <a:buSzPts val="2960"/>
              <a:buChar char="•"/>
            </a:pPr>
            <a:r>
              <a:rPr lang="en-IN" sz="2960"/>
              <a:t>Resource Allocation- </a:t>
            </a:r>
            <a:endParaRPr/>
          </a:p>
          <a:p>
            <a:pPr indent="-285750" lvl="1" marL="742950" rtl="0" algn="l">
              <a:lnSpc>
                <a:spcPct val="80000"/>
              </a:lnSpc>
              <a:spcBef>
                <a:spcPts val="518"/>
              </a:spcBef>
              <a:spcAft>
                <a:spcPts val="0"/>
              </a:spcAft>
              <a:buClr>
                <a:schemeClr val="dk1"/>
              </a:buClr>
              <a:buSzPts val="2590"/>
              <a:buChar char="–"/>
            </a:pPr>
            <a:r>
              <a:rPr lang="en-IN" sz="2590"/>
              <a:t>What are the most effective ways of allocating resources to the project.</a:t>
            </a:r>
            <a:endParaRPr/>
          </a:p>
        </p:txBody>
      </p:sp>
      <p:sp>
        <p:nvSpPr>
          <p:cNvPr id="1492" name="Google Shape;1492;p17"/>
          <p:cNvSpPr/>
          <p:nvPr/>
        </p:nvSpPr>
        <p:spPr>
          <a:xfrm>
            <a:off x="8532440" y="2420888"/>
            <a:ext cx="633600" cy="3170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F</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R</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D</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M</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C</a:t>
            </a:r>
            <a:endParaRPr b="1" i="0"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endParaRPr>
          </a:p>
        </p:txBody>
      </p:sp>
      <p:sp>
        <p:nvSpPr>
          <p:cNvPr id="1493" name="Google Shape;1493;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494" name="Google Shape;1494;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495" name="Google Shape;1495;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3" name="Shape 1873"/>
        <p:cNvGrpSpPr/>
        <p:nvPr/>
      </p:nvGrpSpPr>
      <p:grpSpPr>
        <a:xfrm>
          <a:off x="0" y="0"/>
          <a:ext cx="0" cy="0"/>
          <a:chOff x="0" y="0"/>
          <a:chExt cx="0" cy="0"/>
        </a:xfrm>
      </p:grpSpPr>
      <p:sp>
        <p:nvSpPr>
          <p:cNvPr id="1874" name="Google Shape;1874;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Constructing Precedence Networks</a:t>
            </a:r>
            <a:endParaRPr/>
          </a:p>
        </p:txBody>
      </p:sp>
      <p:sp>
        <p:nvSpPr>
          <p:cNvPr id="1875" name="Google Shape;1875;p5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We should redraw the network with a final completion activity,  which is a more accurate representation of what should happen</a:t>
            </a:r>
            <a:endParaRPr/>
          </a:p>
        </p:txBody>
      </p:sp>
      <p:sp>
        <p:nvSpPr>
          <p:cNvPr id="1876" name="Google Shape;1876;p5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77" name="Google Shape;1877;p5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78" name="Google Shape;1878;p5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879" name="Google Shape;1879;p53"/>
          <p:cNvPicPr preferRelativeResize="0"/>
          <p:nvPr/>
        </p:nvPicPr>
        <p:blipFill rotWithShape="1">
          <a:blip r:embed="rId3">
            <a:alphaModFix/>
          </a:blip>
          <a:srcRect b="44642" l="24316" r="29725" t="34623"/>
          <a:stretch/>
        </p:blipFill>
        <p:spPr>
          <a:xfrm>
            <a:off x="1331640" y="3356992"/>
            <a:ext cx="5979887" cy="151674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Google Shape;1884;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Lagged Activities</a:t>
            </a:r>
            <a:endParaRPr/>
          </a:p>
        </p:txBody>
      </p:sp>
      <p:sp>
        <p:nvSpPr>
          <p:cNvPr id="1885" name="Google Shape;1885;p54"/>
          <p:cNvSpPr txBox="1"/>
          <p:nvPr>
            <p:ph idx="1" type="body"/>
          </p:nvPr>
        </p:nvSpPr>
        <p:spPr>
          <a:xfrm>
            <a:off x="467544" y="126876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When activities can occur in parallel with a time lag between , we represent the lag with a duration on the linking arrow.</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Documenting amendments can </a:t>
            </a:r>
            <a:endParaRPr/>
          </a:p>
          <a:p>
            <a:pPr indent="-285750" lvl="1" marL="742950" rtl="0" algn="l">
              <a:spcBef>
                <a:spcPts val="480"/>
              </a:spcBef>
              <a:spcAft>
                <a:spcPts val="0"/>
              </a:spcAft>
              <a:buClr>
                <a:schemeClr val="dk1"/>
              </a:buClr>
              <a:buSzPts val="2400"/>
              <a:buChar char="–"/>
            </a:pPr>
            <a:r>
              <a:rPr lang="en-IN" sz="2400"/>
              <a:t>start one day after the start of prototype testing and </a:t>
            </a:r>
            <a:endParaRPr/>
          </a:p>
          <a:p>
            <a:pPr indent="-285750" lvl="1" marL="742950" rtl="0" algn="l">
              <a:spcBef>
                <a:spcPts val="480"/>
              </a:spcBef>
              <a:spcAft>
                <a:spcPts val="0"/>
              </a:spcAft>
              <a:buClr>
                <a:schemeClr val="dk1"/>
              </a:buClr>
              <a:buSzPts val="2400"/>
              <a:buChar char="–"/>
            </a:pPr>
            <a:r>
              <a:rPr lang="en-IN" sz="2400"/>
              <a:t>will be completed two days after prototype testing is completed.</a:t>
            </a:r>
            <a:endParaRPr/>
          </a:p>
          <a:p>
            <a:pPr indent="-139700" lvl="0" marL="342900" rtl="0" algn="l">
              <a:spcBef>
                <a:spcPts val="640"/>
              </a:spcBef>
              <a:spcAft>
                <a:spcPts val="0"/>
              </a:spcAft>
              <a:buClr>
                <a:schemeClr val="dk1"/>
              </a:buClr>
              <a:buSzPts val="3200"/>
              <a:buNone/>
            </a:pPr>
            <a:r>
              <a:t/>
            </a:r>
            <a:endParaRPr/>
          </a:p>
        </p:txBody>
      </p:sp>
      <p:sp>
        <p:nvSpPr>
          <p:cNvPr id="1886" name="Google Shape;1886;p5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887" name="Google Shape;1887;p5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888" name="Google Shape;1888;p5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889" name="Google Shape;1889;p54"/>
          <p:cNvPicPr preferRelativeResize="0"/>
          <p:nvPr/>
        </p:nvPicPr>
        <p:blipFill rotWithShape="1">
          <a:blip r:embed="rId3">
            <a:alphaModFix/>
          </a:blip>
          <a:srcRect b="12499" l="23507" r="20268" t="66163"/>
          <a:stretch/>
        </p:blipFill>
        <p:spPr>
          <a:xfrm>
            <a:off x="569168" y="4293096"/>
            <a:ext cx="7315200" cy="15607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Lagged activities</a:t>
            </a:r>
            <a:endParaRPr/>
          </a:p>
        </p:txBody>
      </p:sp>
      <p:sp>
        <p:nvSpPr>
          <p:cNvPr id="1896" name="Google Shape;1896;p55"/>
          <p:cNvSpPr txBox="1"/>
          <p:nvPr>
            <p:ph idx="1" type="body"/>
          </p:nvPr>
        </p:nvSpPr>
        <p:spPr>
          <a:xfrm>
            <a:off x="684213" y="1700213"/>
            <a:ext cx="7772400" cy="234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where there is a fixed delay between activities e.g. seven days notice has to be given to users that a new release has been signed off and is to be installed</a:t>
            </a:r>
            <a:endParaRPr/>
          </a:p>
          <a:p>
            <a:pPr indent="-139700" lvl="0" marL="342900" rtl="0" algn="l">
              <a:spcBef>
                <a:spcPts val="640"/>
              </a:spcBef>
              <a:spcAft>
                <a:spcPts val="0"/>
              </a:spcAft>
              <a:buClr>
                <a:schemeClr val="dk1"/>
              </a:buClr>
              <a:buSzPts val="3200"/>
              <a:buNone/>
            </a:pPr>
            <a:r>
              <a:t/>
            </a:r>
            <a:endParaRPr/>
          </a:p>
        </p:txBody>
      </p:sp>
      <p:sp>
        <p:nvSpPr>
          <p:cNvPr id="1897" name="Google Shape;1897;p55"/>
          <p:cNvSpPr/>
          <p:nvPr/>
        </p:nvSpPr>
        <p:spPr>
          <a:xfrm>
            <a:off x="1258888" y="4508500"/>
            <a:ext cx="2017800" cy="13683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400">
                <a:solidFill>
                  <a:schemeClr val="dk1"/>
                </a:solidFill>
                <a:latin typeface="Calibri"/>
                <a:ea typeface="Calibri"/>
                <a:cs typeface="Calibri"/>
                <a:sym typeface="Calibri"/>
              </a:rPr>
              <a:t>Acceptance</a:t>
            </a:r>
            <a:endParaRPr/>
          </a:p>
          <a:p>
            <a:pPr indent="0" lvl="0" marL="0" marR="0" rtl="0" algn="ctr">
              <a:spcBef>
                <a:spcPts val="0"/>
              </a:spcBef>
              <a:spcAft>
                <a:spcPts val="0"/>
              </a:spcAft>
              <a:buNone/>
            </a:pPr>
            <a:r>
              <a:rPr lang="en-IN" sz="2400">
                <a:solidFill>
                  <a:schemeClr val="dk1"/>
                </a:solidFill>
                <a:latin typeface="Calibri"/>
                <a:ea typeface="Calibri"/>
                <a:cs typeface="Calibri"/>
                <a:sym typeface="Calibri"/>
              </a:rPr>
              <a:t>testing </a:t>
            </a:r>
            <a:endParaRPr/>
          </a:p>
        </p:txBody>
      </p:sp>
      <p:sp>
        <p:nvSpPr>
          <p:cNvPr id="1898" name="Google Shape;1898;p55"/>
          <p:cNvSpPr/>
          <p:nvPr/>
        </p:nvSpPr>
        <p:spPr>
          <a:xfrm>
            <a:off x="4932363" y="4508500"/>
            <a:ext cx="2017800" cy="12969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400">
                <a:solidFill>
                  <a:schemeClr val="dk1"/>
                </a:solidFill>
                <a:latin typeface="Calibri"/>
                <a:ea typeface="Calibri"/>
                <a:cs typeface="Calibri"/>
                <a:sym typeface="Calibri"/>
              </a:rPr>
              <a:t>Install new </a:t>
            </a:r>
            <a:endParaRPr/>
          </a:p>
          <a:p>
            <a:pPr indent="0" lvl="0" marL="0" marR="0" rtl="0" algn="ctr">
              <a:spcBef>
                <a:spcPts val="0"/>
              </a:spcBef>
              <a:spcAft>
                <a:spcPts val="0"/>
              </a:spcAft>
              <a:buNone/>
            </a:pPr>
            <a:r>
              <a:rPr lang="en-IN" sz="2400">
                <a:solidFill>
                  <a:schemeClr val="dk1"/>
                </a:solidFill>
                <a:latin typeface="Calibri"/>
                <a:ea typeface="Calibri"/>
                <a:cs typeface="Calibri"/>
                <a:sym typeface="Calibri"/>
              </a:rPr>
              <a:t>release </a:t>
            </a:r>
            <a:endParaRPr/>
          </a:p>
        </p:txBody>
      </p:sp>
      <p:cxnSp>
        <p:nvCxnSpPr>
          <p:cNvPr id="1899" name="Google Shape;1899;p55"/>
          <p:cNvCxnSpPr/>
          <p:nvPr/>
        </p:nvCxnSpPr>
        <p:spPr>
          <a:xfrm>
            <a:off x="3276600" y="5084763"/>
            <a:ext cx="1655700" cy="0"/>
          </a:xfrm>
          <a:prstGeom prst="straightConnector1">
            <a:avLst/>
          </a:prstGeom>
          <a:noFill/>
          <a:ln cap="flat" cmpd="sng" w="9525">
            <a:solidFill>
              <a:schemeClr val="hlink"/>
            </a:solidFill>
            <a:prstDash val="solid"/>
            <a:round/>
            <a:headEnd len="med" w="med" type="none"/>
            <a:tailEnd len="med" w="med" type="triangle"/>
          </a:ln>
        </p:spPr>
      </p:cxnSp>
      <p:sp>
        <p:nvSpPr>
          <p:cNvPr id="1900" name="Google Shape;1900;p55"/>
          <p:cNvSpPr txBox="1"/>
          <p:nvPr/>
        </p:nvSpPr>
        <p:spPr>
          <a:xfrm>
            <a:off x="3635375" y="4581525"/>
            <a:ext cx="793800" cy="36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2"/>
                </a:solidFill>
                <a:latin typeface="Calibri"/>
                <a:ea typeface="Calibri"/>
                <a:cs typeface="Calibri"/>
                <a:sym typeface="Calibri"/>
              </a:rPr>
              <a:t>7days</a:t>
            </a:r>
            <a:endParaRPr/>
          </a:p>
        </p:txBody>
      </p:sp>
      <p:sp>
        <p:nvSpPr>
          <p:cNvPr id="1901" name="Google Shape;1901;p55"/>
          <p:cNvSpPr txBox="1"/>
          <p:nvPr/>
        </p:nvSpPr>
        <p:spPr>
          <a:xfrm>
            <a:off x="2339975" y="5516563"/>
            <a:ext cx="984300" cy="36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20 days</a:t>
            </a:r>
            <a:endParaRPr/>
          </a:p>
        </p:txBody>
      </p:sp>
      <p:sp>
        <p:nvSpPr>
          <p:cNvPr id="1902" name="Google Shape;1902;p55"/>
          <p:cNvSpPr txBox="1"/>
          <p:nvPr/>
        </p:nvSpPr>
        <p:spPr>
          <a:xfrm>
            <a:off x="6300788" y="5445125"/>
            <a:ext cx="679500" cy="36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1day</a:t>
            </a:r>
            <a:endParaRPr/>
          </a:p>
        </p:txBody>
      </p:sp>
      <p:sp>
        <p:nvSpPr>
          <p:cNvPr id="1903" name="Google Shape;1903;p5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904" name="Google Shape;1904;p5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905" name="Google Shape;1905;p5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9" name="Shape 1909"/>
        <p:cNvGrpSpPr/>
        <p:nvPr/>
      </p:nvGrpSpPr>
      <p:grpSpPr>
        <a:xfrm>
          <a:off x="0" y="0"/>
          <a:ext cx="0" cy="0"/>
          <a:chOff x="0" y="0"/>
          <a:chExt cx="0" cy="0"/>
        </a:xfrm>
      </p:grpSpPr>
      <p:sp>
        <p:nvSpPr>
          <p:cNvPr id="1910" name="Google Shape;191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Hammock Activities</a:t>
            </a:r>
            <a:endParaRPr/>
          </a:p>
        </p:txBody>
      </p:sp>
      <p:sp>
        <p:nvSpPr>
          <p:cNvPr id="1911" name="Google Shape;1911;p5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Have zero duration</a:t>
            </a:r>
            <a:endParaRPr/>
          </a:p>
          <a:p>
            <a:pPr indent="-342900" lvl="0" marL="342900" rtl="0" algn="l">
              <a:spcBef>
                <a:spcPts val="640"/>
              </a:spcBef>
              <a:spcAft>
                <a:spcPts val="0"/>
              </a:spcAft>
              <a:buClr>
                <a:schemeClr val="dk1"/>
              </a:buClr>
              <a:buSzPts val="3200"/>
              <a:buChar char="•"/>
            </a:pPr>
            <a:r>
              <a:rPr lang="en-IN"/>
              <a:t>Assumed to </a:t>
            </a:r>
            <a:endParaRPr/>
          </a:p>
          <a:p>
            <a:pPr indent="-285750" lvl="1" marL="742950" rtl="0" algn="l">
              <a:spcBef>
                <a:spcPts val="560"/>
              </a:spcBef>
              <a:spcAft>
                <a:spcPts val="0"/>
              </a:spcAft>
              <a:buClr>
                <a:schemeClr val="dk1"/>
              </a:buClr>
              <a:buSzPts val="2800"/>
              <a:buChar char="–"/>
            </a:pPr>
            <a:r>
              <a:rPr lang="en-IN"/>
              <a:t>start at the same time as the first “Hammocked activity”</a:t>
            </a:r>
            <a:endParaRPr/>
          </a:p>
          <a:p>
            <a:pPr indent="-285750" lvl="1" marL="742950" rtl="0" algn="l">
              <a:spcBef>
                <a:spcPts val="560"/>
              </a:spcBef>
              <a:spcAft>
                <a:spcPts val="0"/>
              </a:spcAft>
              <a:buClr>
                <a:schemeClr val="dk1"/>
              </a:buClr>
              <a:buSzPts val="2800"/>
              <a:buChar char="–"/>
            </a:pPr>
            <a:r>
              <a:rPr lang="en-IN"/>
              <a:t>End at the same time as the last one</a:t>
            </a:r>
            <a:endParaRPr/>
          </a:p>
          <a:p>
            <a:pPr indent="-285750" lvl="1" marL="742950" rtl="0" algn="l">
              <a:spcBef>
                <a:spcPts val="560"/>
              </a:spcBef>
              <a:spcAft>
                <a:spcPts val="0"/>
              </a:spcAft>
              <a:buClr>
                <a:schemeClr val="dk1"/>
              </a:buClr>
              <a:buSzPts val="2800"/>
              <a:buChar char="–"/>
            </a:pPr>
            <a:r>
              <a:rPr lang="en-IN"/>
              <a:t>Representing Overhead costs or other resources that will be incurred or used at a constant rate</a:t>
            </a:r>
            <a:endParaRPr/>
          </a:p>
          <a:p>
            <a:pPr indent="-107950" lvl="1" marL="742950" rtl="0" algn="l">
              <a:spcBef>
                <a:spcPts val="560"/>
              </a:spcBef>
              <a:spcAft>
                <a:spcPts val="0"/>
              </a:spcAft>
              <a:buClr>
                <a:schemeClr val="dk1"/>
              </a:buClr>
              <a:buSzPts val="2800"/>
              <a:buNone/>
            </a:pPr>
            <a:r>
              <a:t/>
            </a:r>
            <a:endParaRPr/>
          </a:p>
        </p:txBody>
      </p:sp>
      <p:sp>
        <p:nvSpPr>
          <p:cNvPr id="1912" name="Google Shape;1912;p5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913" name="Google Shape;1913;p5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914" name="Google Shape;1914;p5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sp>
        <p:nvSpPr>
          <p:cNvPr id="1919" name="Google Shape;191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Labelling Conventions for AON Networks	</a:t>
            </a:r>
            <a:endParaRPr sz="3959"/>
          </a:p>
        </p:txBody>
      </p:sp>
      <p:sp>
        <p:nvSpPr>
          <p:cNvPr id="1920" name="Google Shape;1920;p5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Number of different conventions exist</a:t>
            </a:r>
            <a:endParaRPr/>
          </a:p>
          <a:p>
            <a:pPr indent="-342900" lvl="0" marL="342900" rtl="0" algn="l">
              <a:spcBef>
                <a:spcPts val="640"/>
              </a:spcBef>
              <a:spcAft>
                <a:spcPts val="0"/>
              </a:spcAft>
              <a:buClr>
                <a:schemeClr val="dk1"/>
              </a:buClr>
              <a:buSzPts val="3200"/>
              <a:buChar char="•"/>
            </a:pPr>
            <a:r>
              <a:rPr lang="en-IN"/>
              <a:t>The following one is based on British Standard BS 4335</a:t>
            </a:r>
            <a:endParaRPr/>
          </a:p>
          <a:p>
            <a:pPr indent="-139700" lvl="0" marL="342900" rtl="0" algn="l">
              <a:spcBef>
                <a:spcPts val="640"/>
              </a:spcBef>
              <a:spcAft>
                <a:spcPts val="0"/>
              </a:spcAft>
              <a:buClr>
                <a:schemeClr val="dk1"/>
              </a:buClr>
              <a:buSzPts val="3200"/>
              <a:buNone/>
            </a:pPr>
            <a:r>
              <a:t/>
            </a:r>
            <a:endParaRPr/>
          </a:p>
        </p:txBody>
      </p:sp>
      <p:sp>
        <p:nvSpPr>
          <p:cNvPr id="1921" name="Google Shape;1921;p5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922" name="Google Shape;1922;p5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923" name="Google Shape;1923;p5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1924" name="Google Shape;1924;p57"/>
          <p:cNvGraphicFramePr/>
          <p:nvPr/>
        </p:nvGraphicFramePr>
        <p:xfrm>
          <a:off x="1619672" y="3429000"/>
          <a:ext cx="3000000" cy="3000000"/>
        </p:xfrm>
        <a:graphic>
          <a:graphicData uri="http://schemas.openxmlformats.org/drawingml/2006/table">
            <a:tbl>
              <a:tblPr bandRow="1" firstRow="1">
                <a:noFill/>
                <a:tableStyleId>{E92F39FB-D7A9-4D95-9311-E336B93C0BCE}</a:tableStyleId>
              </a:tblPr>
              <a:tblGrid>
                <a:gridCol w="2032000"/>
                <a:gridCol w="2032000"/>
                <a:gridCol w="2032000"/>
              </a:tblGrid>
              <a:tr h="370850">
                <a:tc>
                  <a:txBody>
                    <a:bodyPr/>
                    <a:lstStyle/>
                    <a:p>
                      <a:pPr indent="0" lvl="0" marL="0" marR="0" rtl="0" algn="l">
                        <a:spcBef>
                          <a:spcPts val="0"/>
                        </a:spcBef>
                        <a:spcAft>
                          <a:spcPts val="0"/>
                        </a:spcAft>
                        <a:buNone/>
                      </a:pPr>
                      <a:r>
                        <a:rPr b="1" lang="en-IN" sz="3200" u="none" cap="none" strike="noStrike"/>
                        <a:t>Earliest Start</a:t>
                      </a:r>
                      <a:endParaRPr b="1" sz="3200"/>
                    </a:p>
                  </a:txBody>
                  <a:tcPr marT="45725" marB="45725" marR="91450" marL="91450"/>
                </a:tc>
                <a:tc>
                  <a:txBody>
                    <a:bodyPr/>
                    <a:lstStyle/>
                    <a:p>
                      <a:pPr indent="0" lvl="0" marL="0" marR="0" rtl="0" algn="l">
                        <a:spcBef>
                          <a:spcPts val="0"/>
                        </a:spcBef>
                        <a:spcAft>
                          <a:spcPts val="0"/>
                        </a:spcAft>
                        <a:buNone/>
                      </a:pPr>
                      <a:r>
                        <a:rPr b="1" lang="en-IN" sz="3200"/>
                        <a:t>Duration</a:t>
                      </a:r>
                      <a:endParaRPr b="1" sz="3200"/>
                    </a:p>
                  </a:txBody>
                  <a:tcPr marT="45725" marB="45725" marR="91450" marL="91450"/>
                </a:tc>
                <a:tc>
                  <a:txBody>
                    <a:bodyPr/>
                    <a:lstStyle/>
                    <a:p>
                      <a:pPr indent="0" lvl="0" marL="0" marR="0" rtl="0" algn="l">
                        <a:spcBef>
                          <a:spcPts val="0"/>
                        </a:spcBef>
                        <a:spcAft>
                          <a:spcPts val="0"/>
                        </a:spcAft>
                        <a:buNone/>
                      </a:pPr>
                      <a:r>
                        <a:rPr b="1" lang="en-IN" sz="3200"/>
                        <a:t>Earliest Finish</a:t>
                      </a:r>
                      <a:endParaRPr b="1" sz="3200"/>
                    </a:p>
                  </a:txBody>
                  <a:tcPr marT="45725" marB="45725" marR="91450" marL="91450"/>
                </a:tc>
              </a:tr>
              <a:tr h="370850">
                <a:tc gridSpan="3">
                  <a:txBody>
                    <a:bodyPr/>
                    <a:lstStyle/>
                    <a:p>
                      <a:pPr indent="0" lvl="0" marL="0" marR="0" rtl="0" algn="ctr">
                        <a:spcBef>
                          <a:spcPts val="0"/>
                        </a:spcBef>
                        <a:spcAft>
                          <a:spcPts val="0"/>
                        </a:spcAft>
                        <a:buNone/>
                      </a:pPr>
                      <a:r>
                        <a:rPr b="1" lang="en-IN" sz="3200"/>
                        <a:t>Activity Label,</a:t>
                      </a:r>
                      <a:r>
                        <a:rPr b="1" lang="en-IN" sz="3200"/>
                        <a:t> Activity Description</a:t>
                      </a:r>
                      <a:endParaRPr b="1" sz="3200"/>
                    </a:p>
                  </a:txBody>
                  <a:tcPr marT="45725" marB="45725" marR="91450" marL="91450"/>
                </a:tc>
                <a:tc hMerge="1"/>
                <a:tc hMerge="1"/>
              </a:tr>
              <a:tr h="370850">
                <a:tc>
                  <a:txBody>
                    <a:bodyPr/>
                    <a:lstStyle/>
                    <a:p>
                      <a:pPr indent="0" lvl="0" marL="0" marR="0" rtl="0" algn="l">
                        <a:spcBef>
                          <a:spcPts val="0"/>
                        </a:spcBef>
                        <a:spcAft>
                          <a:spcPts val="0"/>
                        </a:spcAft>
                        <a:buNone/>
                      </a:pPr>
                      <a:r>
                        <a:rPr b="1" lang="en-IN" sz="3200"/>
                        <a:t>Latest Start</a:t>
                      </a:r>
                      <a:endParaRPr b="1" sz="3200"/>
                    </a:p>
                  </a:txBody>
                  <a:tcPr marT="45725" marB="45725" marR="91450" marL="91450"/>
                </a:tc>
                <a:tc>
                  <a:txBody>
                    <a:bodyPr/>
                    <a:lstStyle/>
                    <a:p>
                      <a:pPr indent="0" lvl="0" marL="0" marR="0" rtl="0" algn="l">
                        <a:spcBef>
                          <a:spcPts val="0"/>
                        </a:spcBef>
                        <a:spcAft>
                          <a:spcPts val="0"/>
                        </a:spcAft>
                        <a:buNone/>
                      </a:pPr>
                      <a:r>
                        <a:rPr b="1" lang="en-IN" sz="3200"/>
                        <a:t>Float</a:t>
                      </a:r>
                      <a:endParaRPr b="1" sz="3200"/>
                    </a:p>
                  </a:txBody>
                  <a:tcPr marT="45725" marB="45725" marR="91450" marL="91450"/>
                </a:tc>
                <a:tc>
                  <a:txBody>
                    <a:bodyPr/>
                    <a:lstStyle/>
                    <a:p>
                      <a:pPr indent="0" lvl="0" marL="0" marR="0" rtl="0" algn="l">
                        <a:spcBef>
                          <a:spcPts val="0"/>
                        </a:spcBef>
                        <a:spcAft>
                          <a:spcPts val="0"/>
                        </a:spcAft>
                        <a:buNone/>
                      </a:pPr>
                      <a:r>
                        <a:rPr b="1" lang="en-IN" sz="3200"/>
                        <a:t>Latest</a:t>
                      </a:r>
                      <a:r>
                        <a:rPr b="1" lang="en-IN" sz="3200"/>
                        <a:t> finish</a:t>
                      </a:r>
                      <a:endParaRPr b="1" sz="3200"/>
                    </a:p>
                  </a:txBody>
                  <a:tcPr marT="45725" marB="45725" marR="91450" marL="9145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sp>
        <p:nvSpPr>
          <p:cNvPr id="1929" name="Google Shape;1929;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Labelling Conventions for AON Networks	</a:t>
            </a:r>
            <a:endParaRPr sz="3959"/>
          </a:p>
        </p:txBody>
      </p:sp>
      <p:sp>
        <p:nvSpPr>
          <p:cNvPr id="1930" name="Google Shape;1930;p5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Activity Label-code to uniquely identify the activity</a:t>
            </a:r>
            <a:endParaRPr/>
          </a:p>
          <a:p>
            <a:pPr indent="-342900" lvl="0" marL="342900" rtl="0" algn="l">
              <a:spcBef>
                <a:spcPts val="640"/>
              </a:spcBef>
              <a:spcAft>
                <a:spcPts val="0"/>
              </a:spcAft>
              <a:buClr>
                <a:schemeClr val="dk1"/>
              </a:buClr>
              <a:buSzPts val="3200"/>
              <a:buChar char="•"/>
            </a:pPr>
            <a:r>
              <a:rPr lang="en-IN"/>
              <a:t>Activity Description-Brief Activity name</a:t>
            </a:r>
            <a:endParaRPr/>
          </a:p>
        </p:txBody>
      </p:sp>
      <p:sp>
        <p:nvSpPr>
          <p:cNvPr id="1931" name="Google Shape;1931;p5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932" name="Google Shape;1932;p5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933" name="Google Shape;1933;p5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1934" name="Google Shape;1934;p58"/>
          <p:cNvGraphicFramePr/>
          <p:nvPr/>
        </p:nvGraphicFramePr>
        <p:xfrm>
          <a:off x="1619672" y="3429000"/>
          <a:ext cx="3000000" cy="3000000"/>
        </p:xfrm>
        <a:graphic>
          <a:graphicData uri="http://schemas.openxmlformats.org/drawingml/2006/table">
            <a:tbl>
              <a:tblPr bandRow="1" firstRow="1">
                <a:noFill/>
                <a:tableStyleId>{E92F39FB-D7A9-4D95-9311-E336B93C0BCE}</a:tableStyleId>
              </a:tblPr>
              <a:tblGrid>
                <a:gridCol w="2032000"/>
                <a:gridCol w="2032000"/>
                <a:gridCol w="2032000"/>
              </a:tblGrid>
              <a:tr h="370850">
                <a:tc>
                  <a:txBody>
                    <a:bodyPr/>
                    <a:lstStyle/>
                    <a:p>
                      <a:pPr indent="0" lvl="0" marL="0" marR="0" rtl="0" algn="l">
                        <a:spcBef>
                          <a:spcPts val="0"/>
                        </a:spcBef>
                        <a:spcAft>
                          <a:spcPts val="0"/>
                        </a:spcAft>
                        <a:buNone/>
                      </a:pPr>
                      <a:r>
                        <a:rPr b="1" lang="en-IN" sz="3200"/>
                        <a:t>Earliest Start</a:t>
                      </a:r>
                      <a:endParaRPr b="1" sz="3200"/>
                    </a:p>
                  </a:txBody>
                  <a:tcPr marT="45725" marB="45725" marR="91450" marL="91450"/>
                </a:tc>
                <a:tc>
                  <a:txBody>
                    <a:bodyPr/>
                    <a:lstStyle/>
                    <a:p>
                      <a:pPr indent="0" lvl="0" marL="0" marR="0" rtl="0" algn="l">
                        <a:spcBef>
                          <a:spcPts val="0"/>
                        </a:spcBef>
                        <a:spcAft>
                          <a:spcPts val="0"/>
                        </a:spcAft>
                        <a:buNone/>
                      </a:pPr>
                      <a:r>
                        <a:rPr b="1" lang="en-IN" sz="3200"/>
                        <a:t>Duration</a:t>
                      </a:r>
                      <a:endParaRPr b="1" sz="3200"/>
                    </a:p>
                  </a:txBody>
                  <a:tcPr marT="45725" marB="45725" marR="91450" marL="91450"/>
                </a:tc>
                <a:tc>
                  <a:txBody>
                    <a:bodyPr/>
                    <a:lstStyle/>
                    <a:p>
                      <a:pPr indent="0" lvl="0" marL="0" marR="0" rtl="0" algn="l">
                        <a:spcBef>
                          <a:spcPts val="0"/>
                        </a:spcBef>
                        <a:spcAft>
                          <a:spcPts val="0"/>
                        </a:spcAft>
                        <a:buNone/>
                      </a:pPr>
                      <a:r>
                        <a:rPr b="1" lang="en-IN" sz="3200"/>
                        <a:t>Earliest Finish</a:t>
                      </a:r>
                      <a:endParaRPr b="1" sz="3200"/>
                    </a:p>
                  </a:txBody>
                  <a:tcPr marT="45725" marB="45725" marR="91450" marL="91450"/>
                </a:tc>
              </a:tr>
              <a:tr h="370850">
                <a:tc gridSpan="3">
                  <a:txBody>
                    <a:bodyPr/>
                    <a:lstStyle/>
                    <a:p>
                      <a:pPr indent="0" lvl="0" marL="0" marR="0" rtl="0" algn="ctr">
                        <a:spcBef>
                          <a:spcPts val="0"/>
                        </a:spcBef>
                        <a:spcAft>
                          <a:spcPts val="0"/>
                        </a:spcAft>
                        <a:buNone/>
                      </a:pPr>
                      <a:r>
                        <a:rPr b="1" lang="en-IN" sz="3200"/>
                        <a:t>Activity Label,</a:t>
                      </a:r>
                      <a:r>
                        <a:rPr b="1" lang="en-IN" sz="3200"/>
                        <a:t> Activity Description</a:t>
                      </a:r>
                      <a:endParaRPr b="1" sz="3200"/>
                    </a:p>
                  </a:txBody>
                  <a:tcPr marT="45725" marB="45725" marR="91450" marL="91450"/>
                </a:tc>
                <a:tc hMerge="1"/>
                <a:tc hMerge="1"/>
              </a:tr>
              <a:tr h="370850">
                <a:tc>
                  <a:txBody>
                    <a:bodyPr/>
                    <a:lstStyle/>
                    <a:p>
                      <a:pPr indent="0" lvl="0" marL="0" marR="0" rtl="0" algn="l">
                        <a:spcBef>
                          <a:spcPts val="0"/>
                        </a:spcBef>
                        <a:spcAft>
                          <a:spcPts val="0"/>
                        </a:spcAft>
                        <a:buNone/>
                      </a:pPr>
                      <a:r>
                        <a:rPr b="1" lang="en-IN" sz="3200"/>
                        <a:t>Latest Start</a:t>
                      </a:r>
                      <a:endParaRPr b="1" sz="3200"/>
                    </a:p>
                  </a:txBody>
                  <a:tcPr marT="45725" marB="45725" marR="91450" marL="91450"/>
                </a:tc>
                <a:tc>
                  <a:txBody>
                    <a:bodyPr/>
                    <a:lstStyle/>
                    <a:p>
                      <a:pPr indent="0" lvl="0" marL="0" marR="0" rtl="0" algn="l">
                        <a:spcBef>
                          <a:spcPts val="0"/>
                        </a:spcBef>
                        <a:spcAft>
                          <a:spcPts val="0"/>
                        </a:spcAft>
                        <a:buNone/>
                      </a:pPr>
                      <a:r>
                        <a:rPr b="1" lang="en-IN" sz="3200"/>
                        <a:t>Float</a:t>
                      </a:r>
                      <a:endParaRPr b="1" sz="3200"/>
                    </a:p>
                  </a:txBody>
                  <a:tcPr marT="45725" marB="45725" marR="91450" marL="91450"/>
                </a:tc>
                <a:tc>
                  <a:txBody>
                    <a:bodyPr/>
                    <a:lstStyle/>
                    <a:p>
                      <a:pPr indent="0" lvl="0" marL="0" marR="0" rtl="0" algn="l">
                        <a:spcBef>
                          <a:spcPts val="0"/>
                        </a:spcBef>
                        <a:spcAft>
                          <a:spcPts val="0"/>
                        </a:spcAft>
                        <a:buNone/>
                      </a:pPr>
                      <a:r>
                        <a:rPr b="1" lang="en-IN" sz="3200"/>
                        <a:t>Latest</a:t>
                      </a:r>
                      <a:r>
                        <a:rPr b="1" lang="en-IN" sz="3200"/>
                        <a:t> finish</a:t>
                      </a:r>
                      <a:endParaRPr b="1" sz="3200"/>
                    </a:p>
                  </a:txBody>
                  <a:tcPr marT="45725" marB="45725" marR="91450" marL="9145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8" name="Shape 1938"/>
        <p:cNvGrpSpPr/>
        <p:nvPr/>
      </p:nvGrpSpPr>
      <p:grpSpPr>
        <a:xfrm>
          <a:off x="0" y="0"/>
          <a:ext cx="0" cy="0"/>
          <a:chOff x="0" y="0"/>
          <a:chExt cx="0" cy="0"/>
        </a:xfrm>
      </p:grpSpPr>
      <p:sp>
        <p:nvSpPr>
          <p:cNvPr id="1939" name="Google Shape;1939;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Adding time dimension</a:t>
            </a:r>
            <a:endParaRPr/>
          </a:p>
        </p:txBody>
      </p:sp>
      <p:sp>
        <p:nvSpPr>
          <p:cNvPr id="1940" name="Google Shape;1940;p5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Each activity should have an estimate of its duration</a:t>
            </a:r>
            <a:endParaRPr/>
          </a:p>
          <a:p>
            <a:pPr indent="-342900" lvl="0" marL="342900" rtl="0" algn="l">
              <a:spcBef>
                <a:spcPts val="640"/>
              </a:spcBef>
              <a:spcAft>
                <a:spcPts val="0"/>
              </a:spcAft>
              <a:buClr>
                <a:schemeClr val="dk1"/>
              </a:buClr>
              <a:buSzPts val="3200"/>
              <a:buChar char="•"/>
            </a:pPr>
            <a:r>
              <a:rPr lang="en-IN"/>
              <a:t>The network is analyzed by carrying out a </a:t>
            </a:r>
            <a:endParaRPr/>
          </a:p>
          <a:p>
            <a:pPr indent="-285750" lvl="1" marL="742950" rtl="0" algn="l">
              <a:spcBef>
                <a:spcPts val="560"/>
              </a:spcBef>
              <a:spcAft>
                <a:spcPts val="0"/>
              </a:spcAft>
              <a:buClr>
                <a:schemeClr val="dk1"/>
              </a:buClr>
              <a:buSzPts val="2800"/>
              <a:buChar char="–"/>
            </a:pPr>
            <a:r>
              <a:rPr lang="en-IN"/>
              <a:t>Forward pass- to calculate the earliest dates at which activities may commence and the project be completed</a:t>
            </a:r>
            <a:endParaRPr/>
          </a:p>
          <a:p>
            <a:pPr indent="-285750" lvl="1" marL="742950" rtl="0" algn="l">
              <a:spcBef>
                <a:spcPts val="560"/>
              </a:spcBef>
              <a:spcAft>
                <a:spcPts val="0"/>
              </a:spcAft>
              <a:buClr>
                <a:schemeClr val="dk1"/>
              </a:buClr>
              <a:buSzPts val="2800"/>
              <a:buChar char="–"/>
            </a:pPr>
            <a:r>
              <a:rPr lang="en-IN"/>
              <a:t>Backward pass-to calculate the latest start dates for activities and the critical path</a:t>
            </a:r>
            <a:endParaRPr/>
          </a:p>
          <a:p>
            <a:pPr indent="0" lvl="1" marL="457200" rtl="0" algn="l">
              <a:spcBef>
                <a:spcPts val="560"/>
              </a:spcBef>
              <a:spcAft>
                <a:spcPts val="0"/>
              </a:spcAft>
              <a:buClr>
                <a:schemeClr val="dk1"/>
              </a:buClr>
              <a:buSzPts val="2800"/>
              <a:buNone/>
            </a:pPr>
            <a:r>
              <a:t/>
            </a:r>
            <a:endParaRPr/>
          </a:p>
        </p:txBody>
      </p:sp>
      <p:sp>
        <p:nvSpPr>
          <p:cNvPr id="1941" name="Google Shape;1941;p5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942" name="Google Shape;1942;p5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943" name="Google Shape;1943;p5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7" name="Shape 1947"/>
        <p:cNvGrpSpPr/>
        <p:nvPr/>
      </p:nvGrpSpPr>
      <p:grpSpPr>
        <a:xfrm>
          <a:off x="0" y="0"/>
          <a:ext cx="0" cy="0"/>
          <a:chOff x="0" y="0"/>
          <a:chExt cx="0" cy="0"/>
        </a:xfrm>
      </p:grpSpPr>
      <p:sp>
        <p:nvSpPr>
          <p:cNvPr id="1948" name="Google Shape;1948;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Adding time dimension</a:t>
            </a:r>
            <a:endParaRPr/>
          </a:p>
        </p:txBody>
      </p:sp>
      <p:sp>
        <p:nvSpPr>
          <p:cNvPr id="1949" name="Google Shape;1949;p6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Draw the precedence network for the following project specification using the BS labelling convention.</a:t>
            </a:r>
            <a:endParaRPr/>
          </a:p>
        </p:txBody>
      </p:sp>
      <p:sp>
        <p:nvSpPr>
          <p:cNvPr id="1950" name="Google Shape;1950;p6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951" name="Google Shape;1951;p6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952" name="Google Shape;1952;p6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953" name="Google Shape;1953;p60"/>
          <p:cNvPicPr preferRelativeResize="0"/>
          <p:nvPr/>
        </p:nvPicPr>
        <p:blipFill rotWithShape="1">
          <a:blip r:embed="rId3">
            <a:alphaModFix/>
          </a:blip>
          <a:srcRect b="0" l="0" r="0" t="59245"/>
          <a:stretch/>
        </p:blipFill>
        <p:spPr>
          <a:xfrm>
            <a:off x="1104900" y="3132932"/>
            <a:ext cx="6934200" cy="31763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7" name="Shape 1957"/>
        <p:cNvGrpSpPr/>
        <p:nvPr/>
      </p:nvGrpSpPr>
      <p:grpSpPr>
        <a:xfrm>
          <a:off x="0" y="0"/>
          <a:ext cx="0" cy="0"/>
          <a:chOff x="0" y="0"/>
          <a:chExt cx="0" cy="0"/>
        </a:xfrm>
      </p:grpSpPr>
      <p:sp>
        <p:nvSpPr>
          <p:cNvPr id="1958" name="Google Shape;1958;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Adding time dimension</a:t>
            </a:r>
            <a:endParaRPr/>
          </a:p>
        </p:txBody>
      </p:sp>
      <p:sp>
        <p:nvSpPr>
          <p:cNvPr id="1959" name="Google Shape;1959;p6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1960" name="Google Shape;1960;p6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961" name="Google Shape;1961;p6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ItProf. Shweta Dhawan Chachra</a:t>
            </a:r>
            <a:endParaRPr/>
          </a:p>
        </p:txBody>
      </p:sp>
      <p:sp>
        <p:nvSpPr>
          <p:cNvPr id="1962" name="Google Shape;1962;p6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963" name="Google Shape;1963;p61"/>
          <p:cNvPicPr preferRelativeResize="0"/>
          <p:nvPr/>
        </p:nvPicPr>
        <p:blipFill rotWithShape="1">
          <a:blip r:embed="rId3">
            <a:alphaModFix/>
          </a:blip>
          <a:srcRect b="3444" l="2412" r="21961" t="10005"/>
          <a:stretch/>
        </p:blipFill>
        <p:spPr>
          <a:xfrm>
            <a:off x="467544" y="1628800"/>
            <a:ext cx="8208915" cy="453650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Google Shape;1968;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Forward Pass</a:t>
            </a:r>
            <a:endParaRPr/>
          </a:p>
        </p:txBody>
      </p:sp>
      <p:sp>
        <p:nvSpPr>
          <p:cNvPr id="1969" name="Google Shape;1969;p6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IN" sz="2800"/>
              <a:t>To calculate the earliest dates at which each activity may be started and completed.</a:t>
            </a:r>
            <a:endParaRPr/>
          </a:p>
        </p:txBody>
      </p:sp>
      <p:sp>
        <p:nvSpPr>
          <p:cNvPr id="1970" name="Google Shape;1970;p6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971" name="Google Shape;1971;p6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972" name="Google Shape;1972;p6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973" name="Google Shape;1973;p62"/>
          <p:cNvPicPr preferRelativeResize="0"/>
          <p:nvPr/>
        </p:nvPicPr>
        <p:blipFill rotWithShape="1">
          <a:blip r:embed="rId3">
            <a:alphaModFix/>
          </a:blip>
          <a:srcRect b="43965" l="42531" r="26934" t="29094"/>
          <a:stretch/>
        </p:blipFill>
        <p:spPr>
          <a:xfrm>
            <a:off x="1259632" y="3284984"/>
            <a:ext cx="6840761" cy="1970690"/>
          </a:xfrm>
          <a:prstGeom prst="rect">
            <a:avLst/>
          </a:prstGeom>
          <a:noFill/>
          <a:ln>
            <a:noFill/>
          </a:ln>
        </p:spPr>
      </p:pic>
      <p:sp>
        <p:nvSpPr>
          <p:cNvPr id="1974" name="Google Shape;1974;p62"/>
          <p:cNvSpPr/>
          <p:nvPr/>
        </p:nvSpPr>
        <p:spPr>
          <a:xfrm>
            <a:off x="5580112" y="3284984"/>
            <a:ext cx="2736300" cy="648000"/>
          </a:xfrm>
          <a:prstGeom prst="ellipse">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5" name="Google Shape;1975;p62"/>
          <p:cNvSpPr/>
          <p:nvPr/>
        </p:nvSpPr>
        <p:spPr>
          <a:xfrm>
            <a:off x="971600" y="3356992"/>
            <a:ext cx="2736300" cy="648000"/>
          </a:xfrm>
          <a:prstGeom prst="ellipse">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Google Shape;150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Objectives of Activity Planning</a:t>
            </a:r>
            <a:endParaRPr/>
          </a:p>
        </p:txBody>
      </p:sp>
      <p:sp>
        <p:nvSpPr>
          <p:cNvPr id="1501" name="Google Shape;1501;p1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720"/>
              <a:buChar char="•"/>
            </a:pPr>
            <a:r>
              <a:rPr lang="en-IN" sz="2720"/>
              <a:t>Detailed Costing-</a:t>
            </a:r>
            <a:endParaRPr/>
          </a:p>
          <a:p>
            <a:pPr indent="-285750" lvl="1" marL="742950" rtl="0" algn="l">
              <a:lnSpc>
                <a:spcPct val="90000"/>
              </a:lnSpc>
              <a:spcBef>
                <a:spcPts val="476"/>
              </a:spcBef>
              <a:spcAft>
                <a:spcPts val="0"/>
              </a:spcAft>
              <a:buClr>
                <a:schemeClr val="dk1"/>
              </a:buClr>
              <a:buSzPts val="2380"/>
              <a:buChar char="–"/>
            </a:pPr>
            <a:r>
              <a:rPr lang="en-IN" sz="2380"/>
              <a:t>When is that expenditure likely to take place? </a:t>
            </a:r>
            <a:endParaRPr/>
          </a:p>
          <a:p>
            <a:pPr indent="-285750" lvl="1" marL="742950" rtl="0" algn="l">
              <a:lnSpc>
                <a:spcPct val="90000"/>
              </a:lnSpc>
              <a:spcBef>
                <a:spcPts val="476"/>
              </a:spcBef>
              <a:spcAft>
                <a:spcPts val="0"/>
              </a:spcAft>
              <a:buClr>
                <a:schemeClr val="dk1"/>
              </a:buClr>
              <a:buSzPts val="2380"/>
              <a:buChar char="–"/>
            </a:pPr>
            <a:r>
              <a:rPr lang="en-IN" sz="2380" u="sng"/>
              <a:t>With activity plan and allocating specific resources, detailed estimates of cost and timings can be obtained.</a:t>
            </a:r>
            <a:endParaRPr/>
          </a:p>
          <a:p>
            <a:pPr indent="-342900" lvl="0" marL="342900" rtl="0" algn="l">
              <a:lnSpc>
                <a:spcPct val="90000"/>
              </a:lnSpc>
              <a:spcBef>
                <a:spcPts val="544"/>
              </a:spcBef>
              <a:spcAft>
                <a:spcPts val="0"/>
              </a:spcAft>
              <a:buClr>
                <a:schemeClr val="dk1"/>
              </a:buClr>
              <a:buSzPts val="2720"/>
              <a:buChar char="•"/>
            </a:pPr>
            <a:r>
              <a:rPr lang="en-IN" sz="2720"/>
              <a:t>Motivation-</a:t>
            </a:r>
            <a:endParaRPr/>
          </a:p>
          <a:p>
            <a:pPr indent="-285750" lvl="1" marL="742950" rtl="0" algn="l">
              <a:lnSpc>
                <a:spcPct val="90000"/>
              </a:lnSpc>
              <a:spcBef>
                <a:spcPts val="476"/>
              </a:spcBef>
              <a:spcAft>
                <a:spcPts val="0"/>
              </a:spcAft>
              <a:buClr>
                <a:schemeClr val="dk1"/>
              </a:buClr>
              <a:buSzPts val="2380"/>
              <a:buChar char="–"/>
            </a:pPr>
            <a:r>
              <a:rPr lang="en-IN" sz="2380"/>
              <a:t>Providing targets and </a:t>
            </a:r>
            <a:r>
              <a:rPr lang="en-IN" sz="2380" u="sng"/>
              <a:t>being seen to monitor achievement against target</a:t>
            </a:r>
            <a:r>
              <a:rPr lang="en-IN" sz="2380"/>
              <a:t> is an effective way of motivating staff.</a:t>
            </a:r>
            <a:endParaRPr/>
          </a:p>
          <a:p>
            <a:pPr indent="-342900" lvl="0" marL="342900" rtl="0" algn="l">
              <a:lnSpc>
                <a:spcPct val="90000"/>
              </a:lnSpc>
              <a:spcBef>
                <a:spcPts val="544"/>
              </a:spcBef>
              <a:spcAft>
                <a:spcPts val="0"/>
              </a:spcAft>
              <a:buClr>
                <a:schemeClr val="dk1"/>
              </a:buClr>
              <a:buSzPts val="2720"/>
              <a:buChar char="•"/>
            </a:pPr>
            <a:r>
              <a:rPr lang="en-IN" sz="2720"/>
              <a:t>Coordination-</a:t>
            </a:r>
            <a:endParaRPr/>
          </a:p>
          <a:p>
            <a:pPr indent="-285750" lvl="1" marL="742950" rtl="0" algn="l">
              <a:lnSpc>
                <a:spcPct val="90000"/>
              </a:lnSpc>
              <a:spcBef>
                <a:spcPts val="476"/>
              </a:spcBef>
              <a:spcAft>
                <a:spcPts val="0"/>
              </a:spcAft>
              <a:buClr>
                <a:schemeClr val="dk1"/>
              </a:buClr>
              <a:buSzPts val="2380"/>
              <a:buChar char="–"/>
            </a:pPr>
            <a:r>
              <a:rPr lang="en-IN" sz="2380"/>
              <a:t>When do the staff in different departments need to be available to work on a particular project </a:t>
            </a:r>
            <a:endParaRPr/>
          </a:p>
          <a:p>
            <a:pPr indent="-285750" lvl="1" marL="742950" rtl="0" algn="l">
              <a:lnSpc>
                <a:spcPct val="90000"/>
              </a:lnSpc>
              <a:spcBef>
                <a:spcPts val="476"/>
              </a:spcBef>
              <a:spcAft>
                <a:spcPts val="0"/>
              </a:spcAft>
              <a:buClr>
                <a:schemeClr val="dk1"/>
              </a:buClr>
              <a:buSzPts val="2380"/>
              <a:buChar char="–"/>
            </a:pPr>
            <a:r>
              <a:rPr lang="en-IN" sz="2380" u="sng"/>
              <a:t>When do staff need to be transferred between projects?</a:t>
            </a:r>
            <a:endParaRPr sz="2380" u="sng"/>
          </a:p>
        </p:txBody>
      </p:sp>
      <p:sp>
        <p:nvSpPr>
          <p:cNvPr id="1502" name="Google Shape;1502;p18"/>
          <p:cNvSpPr/>
          <p:nvPr/>
        </p:nvSpPr>
        <p:spPr>
          <a:xfrm>
            <a:off x="8532440" y="2420888"/>
            <a:ext cx="633600" cy="3170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F</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R</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D</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M</a:t>
            </a:r>
            <a:endParaRPr/>
          </a:p>
          <a:p>
            <a:pPr indent="0" lvl="0" marL="0" marR="0" rtl="0" algn="ctr">
              <a:spcBef>
                <a:spcPts val="0"/>
              </a:spcBef>
              <a:spcAft>
                <a:spcPts val="0"/>
              </a:spcAft>
              <a:buNone/>
            </a:pPr>
            <a:r>
              <a:rPr b="1" i="0" lang="en-IN"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rPr>
              <a:t>C</a:t>
            </a:r>
            <a:endParaRPr b="1" i="0" sz="4000" u="none" cap="none" strike="noStrike">
              <a:gradFill>
                <a:gsLst>
                  <a:gs pos="0">
                    <a:srgbClr val="3A1A62">
                      <a:alpha val="100000"/>
                    </a:srgbClr>
                  </a:gs>
                  <a:gs pos="43000">
                    <a:srgbClr val="7B33D2">
                      <a:alpha val="100000"/>
                    </a:srgbClr>
                  </a:gs>
                  <a:gs pos="48000">
                    <a:srgbClr val="712FC2">
                      <a:alpha val="100000"/>
                    </a:srgbClr>
                  </a:gs>
                  <a:gs pos="100000">
                    <a:srgbClr val="3A1A62">
                      <a:alpha val="100000"/>
                    </a:srgbClr>
                  </a:gs>
                </a:gsLst>
                <a:lin ang="5400000" scaled="0"/>
              </a:gradFill>
              <a:effectLst>
                <a:reflection blurRad="12700" dir="5400000" dist="1000" endPos="45000" fadeDir="5400000" kx="0" rotWithShape="0" algn="bl" stA="28000" sy="-100000" ky="0"/>
              </a:effectLst>
              <a:latin typeface="Calibri"/>
              <a:ea typeface="Calibri"/>
              <a:cs typeface="Calibri"/>
              <a:sym typeface="Calibri"/>
            </a:endParaRPr>
          </a:p>
        </p:txBody>
      </p:sp>
      <p:sp>
        <p:nvSpPr>
          <p:cNvPr id="1503" name="Google Shape;1503;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504" name="Google Shape;1504;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505" name="Google Shape;1505;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0" name="Shape 1980"/>
        <p:cNvGrpSpPr/>
        <p:nvPr/>
      </p:nvGrpSpPr>
      <p:grpSpPr>
        <a:xfrm>
          <a:off x="0" y="0"/>
          <a:ext cx="0" cy="0"/>
          <a:chOff x="0" y="0"/>
          <a:chExt cx="0" cy="0"/>
        </a:xfrm>
      </p:grpSpPr>
      <p:sp>
        <p:nvSpPr>
          <p:cNvPr id="1981" name="Google Shape;1981;p63"/>
          <p:cNvSpPr txBox="1"/>
          <p:nvPr>
            <p:ph type="title"/>
          </p:nvPr>
        </p:nvSpPr>
        <p:spPr>
          <a:xfrm>
            <a:off x="1371600" y="457200"/>
            <a:ext cx="77724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Start and  finish times</a:t>
            </a:r>
            <a:endParaRPr/>
          </a:p>
        </p:txBody>
      </p:sp>
      <p:sp>
        <p:nvSpPr>
          <p:cNvPr id="1982" name="Google Shape;1982;p63"/>
          <p:cNvSpPr txBox="1"/>
          <p:nvPr>
            <p:ph idx="1" type="body"/>
          </p:nvPr>
        </p:nvSpPr>
        <p:spPr>
          <a:xfrm>
            <a:off x="611188" y="3068638"/>
            <a:ext cx="8229600" cy="343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Activity ‘write report software’</a:t>
            </a:r>
            <a:endParaRPr/>
          </a:p>
          <a:p>
            <a:pPr indent="-342900" lvl="0" marL="342900" rtl="0" algn="l">
              <a:spcBef>
                <a:spcPts val="640"/>
              </a:spcBef>
              <a:spcAft>
                <a:spcPts val="0"/>
              </a:spcAft>
              <a:buClr>
                <a:schemeClr val="dk1"/>
              </a:buClr>
              <a:buSzPts val="3200"/>
              <a:buChar char="•"/>
            </a:pPr>
            <a:r>
              <a:rPr lang="en-IN"/>
              <a:t>Earliest start (ES)</a:t>
            </a:r>
            <a:endParaRPr/>
          </a:p>
          <a:p>
            <a:pPr indent="-342900" lvl="0" marL="342900" rtl="0" algn="l">
              <a:spcBef>
                <a:spcPts val="640"/>
              </a:spcBef>
              <a:spcAft>
                <a:spcPts val="0"/>
              </a:spcAft>
              <a:buClr>
                <a:schemeClr val="dk1"/>
              </a:buClr>
              <a:buSzPts val="3200"/>
              <a:buChar char="•"/>
            </a:pPr>
            <a:r>
              <a:rPr lang="en-IN"/>
              <a:t>Earliest finish (EF) = ES + duration</a:t>
            </a:r>
            <a:endParaRPr/>
          </a:p>
          <a:p>
            <a:pPr indent="-342900" lvl="0" marL="342900" rtl="0" algn="l">
              <a:spcBef>
                <a:spcPts val="640"/>
              </a:spcBef>
              <a:spcAft>
                <a:spcPts val="0"/>
              </a:spcAft>
              <a:buClr>
                <a:schemeClr val="dk1"/>
              </a:buClr>
              <a:buSzPts val="3200"/>
              <a:buChar char="•"/>
            </a:pPr>
            <a:r>
              <a:rPr lang="en-IN"/>
              <a:t>Latest finish (LF) = latest task can be completed without affecting project end Latest start = LF - duration</a:t>
            </a:r>
            <a:endParaRPr/>
          </a:p>
        </p:txBody>
      </p:sp>
      <p:cxnSp>
        <p:nvCxnSpPr>
          <p:cNvPr id="1983" name="Google Shape;1983;p63"/>
          <p:cNvCxnSpPr/>
          <p:nvPr/>
        </p:nvCxnSpPr>
        <p:spPr>
          <a:xfrm>
            <a:off x="1403350" y="2420938"/>
            <a:ext cx="6858000" cy="0"/>
          </a:xfrm>
          <a:prstGeom prst="straightConnector1">
            <a:avLst/>
          </a:prstGeom>
          <a:noFill/>
          <a:ln cap="flat" cmpd="sng" w="57150">
            <a:solidFill>
              <a:srgbClr val="FFFFFF"/>
            </a:solidFill>
            <a:prstDash val="solid"/>
            <a:round/>
            <a:headEnd len="med" w="med" type="none"/>
            <a:tailEnd len="med" w="med" type="none"/>
          </a:ln>
        </p:spPr>
      </p:cxnSp>
      <p:cxnSp>
        <p:nvCxnSpPr>
          <p:cNvPr id="1984" name="Google Shape;1984;p63"/>
          <p:cNvCxnSpPr/>
          <p:nvPr/>
        </p:nvCxnSpPr>
        <p:spPr>
          <a:xfrm>
            <a:off x="1371600" y="1839913"/>
            <a:ext cx="0" cy="609600"/>
          </a:xfrm>
          <a:prstGeom prst="straightConnector1">
            <a:avLst/>
          </a:prstGeom>
          <a:noFill/>
          <a:ln cap="flat" cmpd="sng" w="9525">
            <a:solidFill>
              <a:srgbClr val="FF6600"/>
            </a:solidFill>
            <a:prstDash val="solid"/>
            <a:round/>
            <a:headEnd len="med" w="med" type="none"/>
            <a:tailEnd len="med" w="med" type="triangle"/>
          </a:ln>
        </p:spPr>
      </p:cxnSp>
      <p:sp>
        <p:nvSpPr>
          <p:cNvPr id="1985" name="Google Shape;1985;p63"/>
          <p:cNvSpPr txBox="1"/>
          <p:nvPr/>
        </p:nvSpPr>
        <p:spPr>
          <a:xfrm>
            <a:off x="1116013" y="1412875"/>
            <a:ext cx="18780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2"/>
                </a:solidFill>
                <a:latin typeface="Calibri"/>
                <a:ea typeface="Calibri"/>
                <a:cs typeface="Calibri"/>
                <a:sym typeface="Calibri"/>
              </a:rPr>
              <a:t>Earliest start</a:t>
            </a:r>
            <a:endParaRPr/>
          </a:p>
        </p:txBody>
      </p:sp>
      <p:cxnSp>
        <p:nvCxnSpPr>
          <p:cNvPr id="1986" name="Google Shape;1986;p63"/>
          <p:cNvCxnSpPr/>
          <p:nvPr/>
        </p:nvCxnSpPr>
        <p:spPr>
          <a:xfrm>
            <a:off x="2362200" y="2449513"/>
            <a:ext cx="0" cy="762000"/>
          </a:xfrm>
          <a:prstGeom prst="straightConnector1">
            <a:avLst/>
          </a:prstGeom>
          <a:noFill/>
          <a:ln cap="flat" cmpd="sng" w="9525">
            <a:solidFill>
              <a:srgbClr val="FF6600"/>
            </a:solidFill>
            <a:prstDash val="solid"/>
            <a:round/>
            <a:headEnd len="med" w="med" type="triangle"/>
            <a:tailEnd len="med" w="med" type="none"/>
          </a:ln>
        </p:spPr>
      </p:cxnSp>
      <p:sp>
        <p:nvSpPr>
          <p:cNvPr id="1987" name="Google Shape;1987;p63"/>
          <p:cNvSpPr txBox="1"/>
          <p:nvPr/>
        </p:nvSpPr>
        <p:spPr>
          <a:xfrm>
            <a:off x="2422525" y="2717800"/>
            <a:ext cx="1690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2"/>
                </a:solidFill>
                <a:latin typeface="Calibri"/>
                <a:ea typeface="Calibri"/>
                <a:cs typeface="Calibri"/>
                <a:sym typeface="Calibri"/>
              </a:rPr>
              <a:t>Latest start</a:t>
            </a:r>
            <a:endParaRPr/>
          </a:p>
        </p:txBody>
      </p:sp>
      <p:cxnSp>
        <p:nvCxnSpPr>
          <p:cNvPr id="1988" name="Google Shape;1988;p63"/>
          <p:cNvCxnSpPr/>
          <p:nvPr/>
        </p:nvCxnSpPr>
        <p:spPr>
          <a:xfrm>
            <a:off x="8229600" y="1916113"/>
            <a:ext cx="0" cy="533400"/>
          </a:xfrm>
          <a:prstGeom prst="straightConnector1">
            <a:avLst/>
          </a:prstGeom>
          <a:noFill/>
          <a:ln cap="flat" cmpd="sng" w="9525">
            <a:solidFill>
              <a:srgbClr val="FF6600"/>
            </a:solidFill>
            <a:prstDash val="solid"/>
            <a:round/>
            <a:headEnd len="med" w="med" type="triangle"/>
            <a:tailEnd len="med" w="med" type="none"/>
          </a:ln>
        </p:spPr>
      </p:cxnSp>
      <p:sp>
        <p:nvSpPr>
          <p:cNvPr id="1989" name="Google Shape;1989;p63"/>
          <p:cNvSpPr txBox="1"/>
          <p:nvPr/>
        </p:nvSpPr>
        <p:spPr>
          <a:xfrm>
            <a:off x="7524750" y="1052513"/>
            <a:ext cx="1014300" cy="82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2"/>
                </a:solidFill>
                <a:latin typeface="Calibri"/>
                <a:ea typeface="Calibri"/>
                <a:cs typeface="Calibri"/>
                <a:sym typeface="Calibri"/>
              </a:rPr>
              <a:t>Latest</a:t>
            </a:r>
            <a:endParaRPr/>
          </a:p>
          <a:p>
            <a:pPr indent="0" lvl="0" marL="0" marR="0" rtl="0" algn="l">
              <a:spcBef>
                <a:spcPts val="0"/>
              </a:spcBef>
              <a:spcAft>
                <a:spcPts val="0"/>
              </a:spcAft>
              <a:buNone/>
            </a:pPr>
            <a:r>
              <a:rPr lang="en-IN" sz="2400">
                <a:solidFill>
                  <a:schemeClr val="dk2"/>
                </a:solidFill>
                <a:latin typeface="Calibri"/>
                <a:ea typeface="Calibri"/>
                <a:cs typeface="Calibri"/>
                <a:sym typeface="Calibri"/>
              </a:rPr>
              <a:t>finish</a:t>
            </a:r>
            <a:endParaRPr/>
          </a:p>
        </p:txBody>
      </p:sp>
      <p:cxnSp>
        <p:nvCxnSpPr>
          <p:cNvPr id="1990" name="Google Shape;1990;p63"/>
          <p:cNvCxnSpPr/>
          <p:nvPr/>
        </p:nvCxnSpPr>
        <p:spPr>
          <a:xfrm>
            <a:off x="7086600" y="2449513"/>
            <a:ext cx="0" cy="762000"/>
          </a:xfrm>
          <a:prstGeom prst="straightConnector1">
            <a:avLst/>
          </a:prstGeom>
          <a:noFill/>
          <a:ln cap="flat" cmpd="sng" w="9525">
            <a:solidFill>
              <a:srgbClr val="FF6600"/>
            </a:solidFill>
            <a:prstDash val="solid"/>
            <a:round/>
            <a:headEnd len="med" w="med" type="triangle"/>
            <a:tailEnd len="med" w="med" type="none"/>
          </a:ln>
        </p:spPr>
      </p:cxnSp>
      <p:sp>
        <p:nvSpPr>
          <p:cNvPr id="1991" name="Google Shape;1991;p63"/>
          <p:cNvSpPr txBox="1"/>
          <p:nvPr/>
        </p:nvSpPr>
        <p:spPr>
          <a:xfrm>
            <a:off x="7145338" y="2678113"/>
            <a:ext cx="19986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2"/>
                </a:solidFill>
                <a:latin typeface="Calibri"/>
                <a:ea typeface="Calibri"/>
                <a:cs typeface="Calibri"/>
                <a:sym typeface="Calibri"/>
              </a:rPr>
              <a:t>Earliest finish</a:t>
            </a:r>
            <a:endParaRPr/>
          </a:p>
        </p:txBody>
      </p:sp>
      <p:sp>
        <p:nvSpPr>
          <p:cNvPr id="1992" name="Google Shape;1992;p63"/>
          <p:cNvSpPr/>
          <p:nvPr/>
        </p:nvSpPr>
        <p:spPr>
          <a:xfrm>
            <a:off x="1828800" y="1916113"/>
            <a:ext cx="5715000" cy="3810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400">
                <a:solidFill>
                  <a:schemeClr val="dk1"/>
                </a:solidFill>
                <a:latin typeface="Calibri"/>
                <a:ea typeface="Calibri"/>
                <a:cs typeface="Calibri"/>
                <a:sym typeface="Calibri"/>
              </a:rPr>
              <a:t>activity</a:t>
            </a:r>
            <a:endParaRPr/>
          </a:p>
        </p:txBody>
      </p:sp>
      <p:sp>
        <p:nvSpPr>
          <p:cNvPr id="1993" name="Google Shape;1993;p6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994" name="Google Shape;1994;p6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995" name="Google Shape;1995;p6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9" name="Shape 1999"/>
        <p:cNvGrpSpPr/>
        <p:nvPr/>
      </p:nvGrpSpPr>
      <p:grpSpPr>
        <a:xfrm>
          <a:off x="0" y="0"/>
          <a:ext cx="0" cy="0"/>
          <a:chOff x="0" y="0"/>
          <a:chExt cx="0" cy="0"/>
        </a:xfrm>
      </p:grpSpPr>
      <p:sp>
        <p:nvSpPr>
          <p:cNvPr id="2000" name="Google Shape;2000;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Forward Pass</a:t>
            </a:r>
            <a:endParaRPr/>
          </a:p>
        </p:txBody>
      </p:sp>
      <p:sp>
        <p:nvSpPr>
          <p:cNvPr id="2001" name="Google Shape;2001;p6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285750" lvl="1" marL="742950" rtl="0" algn="l">
              <a:spcBef>
                <a:spcPts val="0"/>
              </a:spcBef>
              <a:spcAft>
                <a:spcPts val="0"/>
              </a:spcAft>
              <a:buClr>
                <a:schemeClr val="dk1"/>
              </a:buClr>
              <a:buSzPts val="2400"/>
              <a:buChar char="–"/>
            </a:pPr>
            <a:r>
              <a:rPr lang="en-IN" sz="2400"/>
              <a:t>When actual date is known, the calculation is carried out using actual dates</a:t>
            </a:r>
            <a:endParaRPr/>
          </a:p>
          <a:p>
            <a:pPr indent="-285750" lvl="1" marL="742950" rtl="0" algn="l">
              <a:spcBef>
                <a:spcPts val="480"/>
              </a:spcBef>
              <a:spcAft>
                <a:spcPts val="0"/>
              </a:spcAft>
              <a:buClr>
                <a:schemeClr val="dk1"/>
              </a:buClr>
              <a:buSzPts val="2400"/>
              <a:buChar char="–"/>
            </a:pPr>
            <a:r>
              <a:rPr lang="en-IN" sz="2400"/>
              <a:t>Else day/week nos can be used</a:t>
            </a:r>
            <a:endParaRPr/>
          </a:p>
          <a:p>
            <a:pPr indent="-165100" lvl="0" marL="342900" rtl="0" algn="l">
              <a:spcBef>
                <a:spcPts val="560"/>
              </a:spcBef>
              <a:spcAft>
                <a:spcPts val="0"/>
              </a:spcAft>
              <a:buClr>
                <a:schemeClr val="dk1"/>
              </a:buClr>
              <a:buSzPts val="2800"/>
              <a:buNone/>
            </a:pPr>
            <a:r>
              <a:t/>
            </a:r>
            <a:endParaRPr sz="2800"/>
          </a:p>
          <a:p>
            <a:pPr indent="-342900" lvl="0" marL="342900" rtl="0" algn="l">
              <a:spcBef>
                <a:spcPts val="560"/>
              </a:spcBef>
              <a:spcAft>
                <a:spcPts val="0"/>
              </a:spcAft>
              <a:buClr>
                <a:schemeClr val="dk1"/>
              </a:buClr>
              <a:buSzPts val="2800"/>
              <a:buChar char="•"/>
            </a:pPr>
            <a:r>
              <a:rPr lang="en-IN" sz="2800"/>
              <a:t>By convention, dates indicate the end of a period and the project is thus shown as starting at the end of week 0 .</a:t>
            </a:r>
            <a:endParaRPr sz="2800"/>
          </a:p>
        </p:txBody>
      </p:sp>
      <p:sp>
        <p:nvSpPr>
          <p:cNvPr id="2002" name="Google Shape;2002;p6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003" name="Google Shape;2003;p6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004" name="Google Shape;2004;p6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9" name="Shape 2009"/>
        <p:cNvGrpSpPr/>
        <p:nvPr/>
      </p:nvGrpSpPr>
      <p:grpSpPr>
        <a:xfrm>
          <a:off x="0" y="0"/>
          <a:ext cx="0" cy="0"/>
          <a:chOff x="0" y="0"/>
          <a:chExt cx="0" cy="0"/>
        </a:xfrm>
      </p:grpSpPr>
      <p:sp>
        <p:nvSpPr>
          <p:cNvPr id="2010" name="Google Shape;2010;p65"/>
          <p:cNvSpPr txBox="1"/>
          <p:nvPr>
            <p:ph type="title"/>
          </p:nvPr>
        </p:nvSpPr>
        <p:spPr>
          <a:xfrm>
            <a:off x="684213" y="0"/>
            <a:ext cx="7772400" cy="850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‘Day 0’</a:t>
            </a:r>
            <a:endParaRPr/>
          </a:p>
        </p:txBody>
      </p:sp>
      <p:sp>
        <p:nvSpPr>
          <p:cNvPr id="2011" name="Google Shape;2011;p65"/>
          <p:cNvSpPr txBox="1"/>
          <p:nvPr>
            <p:ph idx="1" type="body"/>
          </p:nvPr>
        </p:nvSpPr>
        <p:spPr>
          <a:xfrm>
            <a:off x="457200" y="1052513"/>
            <a:ext cx="8229600" cy="51849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960"/>
              <a:buChar char="•"/>
            </a:pPr>
            <a:r>
              <a:rPr lang="en-IN" sz="2960"/>
              <a:t>Note that in the last example, day numbers used rather than actual dates</a:t>
            </a:r>
            <a:endParaRPr/>
          </a:p>
          <a:p>
            <a:pPr indent="-342900" lvl="0" marL="342900" rtl="0" algn="l">
              <a:spcBef>
                <a:spcPts val="592"/>
              </a:spcBef>
              <a:spcAft>
                <a:spcPts val="0"/>
              </a:spcAft>
              <a:buClr>
                <a:schemeClr val="dk1"/>
              </a:buClr>
              <a:buSzPts val="2960"/>
              <a:buChar char="•"/>
            </a:pPr>
            <a:r>
              <a:rPr lang="en-IN" sz="2960"/>
              <a:t>Makes initial calculations easier – not concerned with week-ends and public holidays</a:t>
            </a:r>
            <a:endParaRPr/>
          </a:p>
          <a:p>
            <a:pPr indent="-342900" lvl="0" marL="342900" rtl="0" algn="l">
              <a:spcBef>
                <a:spcPts val="592"/>
              </a:spcBef>
              <a:spcAft>
                <a:spcPts val="0"/>
              </a:spcAft>
              <a:buClr>
                <a:schemeClr val="dk1"/>
              </a:buClr>
              <a:buSzPts val="2960"/>
              <a:buChar char="•"/>
            </a:pPr>
            <a:r>
              <a:rPr lang="en-IN" sz="2960"/>
              <a:t>For </a:t>
            </a:r>
            <a:r>
              <a:rPr b="1" lang="en-IN" sz="2960"/>
              <a:t>finish </a:t>
            </a:r>
            <a:r>
              <a:rPr lang="en-IN" sz="2960"/>
              <a:t>date/times Day 1 means at the END of Day 1. </a:t>
            </a:r>
            <a:endParaRPr/>
          </a:p>
          <a:p>
            <a:pPr indent="-342900" lvl="0" marL="342900" rtl="0" algn="l">
              <a:spcBef>
                <a:spcPts val="592"/>
              </a:spcBef>
              <a:spcAft>
                <a:spcPts val="0"/>
              </a:spcAft>
              <a:buClr>
                <a:schemeClr val="dk1"/>
              </a:buClr>
              <a:buSzPts val="2960"/>
              <a:buChar char="•"/>
            </a:pPr>
            <a:r>
              <a:rPr lang="en-IN" sz="2960"/>
              <a:t>For a </a:t>
            </a:r>
            <a:r>
              <a:rPr b="1" lang="en-IN" sz="2960"/>
              <a:t>start</a:t>
            </a:r>
            <a:r>
              <a:rPr lang="en-IN" sz="2960"/>
              <a:t> date/time Day 1 also means at the END of Day 1.</a:t>
            </a:r>
            <a:endParaRPr/>
          </a:p>
          <a:p>
            <a:pPr indent="-342900" lvl="0" marL="342900" rtl="0" algn="l">
              <a:spcBef>
                <a:spcPts val="592"/>
              </a:spcBef>
              <a:spcAft>
                <a:spcPts val="0"/>
              </a:spcAft>
              <a:buClr>
                <a:schemeClr val="dk1"/>
              </a:buClr>
              <a:buSzPts val="2960"/>
              <a:buChar char="•"/>
            </a:pPr>
            <a:r>
              <a:rPr lang="en-IN" sz="2960"/>
              <a:t>The first activity therefore begin at Day 0 i.e. the end of Day 0 i.e. the start of Day 1</a:t>
            </a:r>
            <a:endParaRPr/>
          </a:p>
        </p:txBody>
      </p:sp>
      <p:sp>
        <p:nvSpPr>
          <p:cNvPr id="2012" name="Google Shape;2012;p6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013" name="Google Shape;2013;p6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014" name="Google Shape;2014;p6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9" name="Shape 2019"/>
        <p:cNvGrpSpPr/>
        <p:nvPr/>
      </p:nvGrpSpPr>
      <p:grpSpPr>
        <a:xfrm>
          <a:off x="0" y="0"/>
          <a:ext cx="0" cy="0"/>
          <a:chOff x="0" y="0"/>
          <a:chExt cx="0" cy="0"/>
        </a:xfrm>
      </p:grpSpPr>
      <p:sp>
        <p:nvSpPr>
          <p:cNvPr id="2020" name="Google Shape;2020;p66"/>
          <p:cNvSpPr txBox="1"/>
          <p:nvPr>
            <p:ph type="title"/>
          </p:nvPr>
        </p:nvSpPr>
        <p:spPr>
          <a:xfrm>
            <a:off x="971550" y="-242888"/>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Forward pass</a:t>
            </a:r>
            <a:endParaRPr/>
          </a:p>
        </p:txBody>
      </p:sp>
      <p:sp>
        <p:nvSpPr>
          <p:cNvPr id="2021" name="Google Shape;2021;p66"/>
          <p:cNvSpPr txBox="1"/>
          <p:nvPr>
            <p:ph idx="1" type="body"/>
          </p:nvPr>
        </p:nvSpPr>
        <p:spPr>
          <a:xfrm>
            <a:off x="323850" y="620713"/>
            <a:ext cx="8640900" cy="3168600"/>
          </a:xfrm>
          <a:prstGeom prst="rect">
            <a:avLst/>
          </a:prstGeom>
          <a:noFill/>
          <a:ln>
            <a:noFill/>
          </a:ln>
        </p:spPr>
        <p:txBody>
          <a:bodyPr anchorCtr="0" anchor="t" bIns="45700" lIns="91425" spcFirstLastPara="1" rIns="91425" wrap="square" tIns="45700">
            <a:normAutofit/>
          </a:bodyPr>
          <a:lstStyle/>
          <a:p>
            <a:pPr indent="-215900" lvl="0" marL="342900" rtl="0" algn="l">
              <a:spcBef>
                <a:spcPts val="0"/>
              </a:spcBef>
              <a:spcAft>
                <a:spcPts val="0"/>
              </a:spcAft>
              <a:buClr>
                <a:schemeClr val="dk1"/>
              </a:buClr>
              <a:buSzPts val="2000"/>
              <a:buNone/>
            </a:pPr>
            <a:r>
              <a:t/>
            </a:r>
            <a:endParaRPr sz="2000"/>
          </a:p>
          <a:p>
            <a:pPr indent="-342900" lvl="0" marL="342900" rtl="0" algn="l">
              <a:spcBef>
                <a:spcPts val="400"/>
              </a:spcBef>
              <a:spcAft>
                <a:spcPts val="0"/>
              </a:spcAft>
              <a:buClr>
                <a:schemeClr val="dk1"/>
              </a:buClr>
              <a:buSzPts val="2000"/>
              <a:buChar char="•"/>
            </a:pPr>
            <a:r>
              <a:rPr lang="en-IN" sz="2000"/>
              <a:t>Start at beginning (Day 0) and work forward following chains.</a:t>
            </a:r>
            <a:endParaRPr/>
          </a:p>
          <a:p>
            <a:pPr indent="-342900" lvl="0" marL="342900" rtl="0" algn="l">
              <a:spcBef>
                <a:spcPts val="400"/>
              </a:spcBef>
              <a:spcAft>
                <a:spcPts val="0"/>
              </a:spcAft>
              <a:buClr>
                <a:schemeClr val="dk1"/>
              </a:buClr>
              <a:buSzPts val="2000"/>
              <a:buChar char="•"/>
            </a:pPr>
            <a:r>
              <a:rPr lang="en-IN" sz="2000"/>
              <a:t>Earliest Dates are recorded as they are calculated.</a:t>
            </a:r>
            <a:endParaRPr sz="2000"/>
          </a:p>
          <a:p>
            <a:pPr indent="-342900" lvl="0" marL="342900" rtl="0" algn="l">
              <a:spcBef>
                <a:spcPts val="400"/>
              </a:spcBef>
              <a:spcAft>
                <a:spcPts val="0"/>
              </a:spcAft>
              <a:buClr>
                <a:schemeClr val="dk1"/>
              </a:buClr>
              <a:buSzPts val="2000"/>
              <a:buChar char="•"/>
            </a:pPr>
            <a:r>
              <a:rPr lang="en-IN" sz="2000"/>
              <a:t>Earliest start date for the </a:t>
            </a:r>
            <a:r>
              <a:rPr i="1" lang="en-IN" sz="2000"/>
              <a:t>current</a:t>
            </a:r>
            <a:r>
              <a:rPr lang="en-IN" sz="2000"/>
              <a:t> activity = earliest finish date for the </a:t>
            </a:r>
            <a:r>
              <a:rPr i="1" lang="en-IN" sz="2000"/>
              <a:t>previous</a:t>
            </a:r>
            <a:endParaRPr/>
          </a:p>
          <a:p>
            <a:pPr indent="-342900" lvl="0" marL="342900" rtl="0" algn="l">
              <a:spcBef>
                <a:spcPts val="400"/>
              </a:spcBef>
              <a:spcAft>
                <a:spcPts val="0"/>
              </a:spcAft>
              <a:buClr>
                <a:schemeClr val="dk1"/>
              </a:buClr>
              <a:buSzPts val="2000"/>
              <a:buChar char="•"/>
            </a:pPr>
            <a:r>
              <a:rPr lang="en-IN" sz="2000"/>
              <a:t>When there is more than one previous activity, take the </a:t>
            </a:r>
            <a:r>
              <a:rPr i="1" lang="en-IN" sz="2000"/>
              <a:t>latest</a:t>
            </a:r>
            <a:r>
              <a:rPr lang="en-IN" sz="2000"/>
              <a:t> of the earliest finish dates for those activities.</a:t>
            </a:r>
            <a:endParaRPr sz="2000"/>
          </a:p>
        </p:txBody>
      </p:sp>
      <p:sp>
        <p:nvSpPr>
          <p:cNvPr id="2022" name="Google Shape;2022;p66"/>
          <p:cNvSpPr/>
          <p:nvPr/>
        </p:nvSpPr>
        <p:spPr>
          <a:xfrm>
            <a:off x="1284288" y="3668713"/>
            <a:ext cx="1676400" cy="990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400">
                <a:solidFill>
                  <a:schemeClr val="dk1"/>
                </a:solidFill>
                <a:latin typeface="Calibri"/>
                <a:ea typeface="Calibri"/>
                <a:cs typeface="Calibri"/>
                <a:sym typeface="Calibri"/>
              </a:rPr>
              <a:t>EF = day 7</a:t>
            </a:r>
            <a:endParaRPr/>
          </a:p>
        </p:txBody>
      </p:sp>
      <p:sp>
        <p:nvSpPr>
          <p:cNvPr id="2023" name="Google Shape;2023;p66"/>
          <p:cNvSpPr/>
          <p:nvPr/>
        </p:nvSpPr>
        <p:spPr>
          <a:xfrm>
            <a:off x="1360488" y="5400675"/>
            <a:ext cx="1600200" cy="914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400">
                <a:solidFill>
                  <a:schemeClr val="dk1"/>
                </a:solidFill>
                <a:latin typeface="Calibri"/>
                <a:ea typeface="Calibri"/>
                <a:cs typeface="Calibri"/>
                <a:sym typeface="Calibri"/>
              </a:rPr>
              <a:t>EF = day10</a:t>
            </a:r>
            <a:endParaRPr/>
          </a:p>
        </p:txBody>
      </p:sp>
      <p:sp>
        <p:nvSpPr>
          <p:cNvPr id="2024" name="Google Shape;2024;p66"/>
          <p:cNvSpPr/>
          <p:nvPr/>
        </p:nvSpPr>
        <p:spPr>
          <a:xfrm>
            <a:off x="4941888" y="4638675"/>
            <a:ext cx="1752600" cy="9144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400">
                <a:solidFill>
                  <a:schemeClr val="dk1"/>
                </a:solidFill>
                <a:latin typeface="Calibri"/>
                <a:ea typeface="Calibri"/>
                <a:cs typeface="Calibri"/>
                <a:sym typeface="Calibri"/>
              </a:rPr>
              <a:t>ES = day10</a:t>
            </a:r>
            <a:endParaRPr/>
          </a:p>
        </p:txBody>
      </p:sp>
      <p:cxnSp>
        <p:nvCxnSpPr>
          <p:cNvPr id="2025" name="Google Shape;2025;p66"/>
          <p:cNvCxnSpPr/>
          <p:nvPr/>
        </p:nvCxnSpPr>
        <p:spPr>
          <a:xfrm>
            <a:off x="2960688" y="4562475"/>
            <a:ext cx="1981200" cy="533400"/>
          </a:xfrm>
          <a:prstGeom prst="straightConnector1">
            <a:avLst/>
          </a:prstGeom>
          <a:noFill/>
          <a:ln cap="flat" cmpd="sng" w="9525">
            <a:solidFill>
              <a:schemeClr val="hlink"/>
            </a:solidFill>
            <a:prstDash val="solid"/>
            <a:round/>
            <a:headEnd len="med" w="med" type="none"/>
            <a:tailEnd len="med" w="med" type="triangle"/>
          </a:ln>
        </p:spPr>
      </p:cxnSp>
      <p:cxnSp>
        <p:nvCxnSpPr>
          <p:cNvPr id="2026" name="Google Shape;2026;p66"/>
          <p:cNvCxnSpPr/>
          <p:nvPr/>
        </p:nvCxnSpPr>
        <p:spPr>
          <a:xfrm flipH="1" rot="10800000">
            <a:off x="2960688" y="5324475"/>
            <a:ext cx="1981200" cy="533400"/>
          </a:xfrm>
          <a:prstGeom prst="straightConnector1">
            <a:avLst/>
          </a:prstGeom>
          <a:noFill/>
          <a:ln cap="flat" cmpd="sng" w="9525">
            <a:solidFill>
              <a:schemeClr val="hlink"/>
            </a:solidFill>
            <a:prstDash val="solid"/>
            <a:round/>
            <a:headEnd len="med" w="med" type="none"/>
            <a:tailEnd len="med" w="med" type="triangle"/>
          </a:ln>
        </p:spPr>
      </p:cxnSp>
      <p:sp>
        <p:nvSpPr>
          <p:cNvPr id="2027" name="Google Shape;2027;p6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028" name="Google Shape;2028;p6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029" name="Google Shape;2029;p6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67"/>
          <p:cNvSpPr txBox="1"/>
          <p:nvPr>
            <p:ph type="title"/>
          </p:nvPr>
        </p:nvSpPr>
        <p:spPr>
          <a:xfrm>
            <a:off x="454345" y="0"/>
            <a:ext cx="8229600" cy="418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Forward Pass</a:t>
            </a:r>
            <a:endParaRPr sz="3959"/>
          </a:p>
        </p:txBody>
      </p:sp>
      <p:pic>
        <p:nvPicPr>
          <p:cNvPr id="2035" name="Google Shape;2035;p67"/>
          <p:cNvPicPr preferRelativeResize="0"/>
          <p:nvPr>
            <p:ph idx="1" type="body"/>
          </p:nvPr>
        </p:nvPicPr>
        <p:blipFill rotWithShape="1">
          <a:blip r:embed="rId3">
            <a:alphaModFix/>
          </a:blip>
          <a:srcRect b="1799" l="4152" r="10414" t="4488"/>
          <a:stretch/>
        </p:blipFill>
        <p:spPr>
          <a:xfrm>
            <a:off x="882868" y="3304926"/>
            <a:ext cx="6873900" cy="2932500"/>
          </a:xfrm>
          <a:prstGeom prst="rect">
            <a:avLst/>
          </a:prstGeom>
          <a:noFill/>
          <a:ln>
            <a:noFill/>
          </a:ln>
        </p:spPr>
      </p:pic>
      <p:sp>
        <p:nvSpPr>
          <p:cNvPr id="2036" name="Google Shape;2036;p6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037" name="Google Shape;2037;p6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038" name="Google Shape;2038;p6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039" name="Google Shape;2039;p67"/>
          <p:cNvPicPr preferRelativeResize="0"/>
          <p:nvPr/>
        </p:nvPicPr>
        <p:blipFill rotWithShape="1">
          <a:blip r:embed="rId4">
            <a:alphaModFix/>
          </a:blip>
          <a:srcRect b="57003" l="15026" r="15663" t="24568"/>
          <a:stretch/>
        </p:blipFill>
        <p:spPr>
          <a:xfrm>
            <a:off x="467544" y="476672"/>
            <a:ext cx="8280921" cy="280831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3" name="Shape 2043"/>
        <p:cNvGrpSpPr/>
        <p:nvPr/>
      </p:nvGrpSpPr>
      <p:grpSpPr>
        <a:xfrm>
          <a:off x="0" y="0"/>
          <a:ext cx="0" cy="0"/>
          <a:chOff x="0" y="0"/>
          <a:chExt cx="0" cy="0"/>
        </a:xfrm>
      </p:grpSpPr>
      <p:sp>
        <p:nvSpPr>
          <p:cNvPr id="2044" name="Google Shape;2044;p6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045" name="Google Shape;2045;p6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046" name="Google Shape;2046;p6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047" name="Google Shape;2047;p6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048" name="Google Shape;2048;p68"/>
          <p:cNvPicPr preferRelativeResize="0"/>
          <p:nvPr/>
        </p:nvPicPr>
        <p:blipFill rotWithShape="1">
          <a:blip r:embed="rId3">
            <a:alphaModFix/>
          </a:blip>
          <a:srcRect b="36421" l="15026" r="15663" t="43129"/>
          <a:stretch/>
        </p:blipFill>
        <p:spPr>
          <a:xfrm>
            <a:off x="454345" y="626520"/>
            <a:ext cx="8280921" cy="2606398"/>
          </a:xfrm>
          <a:prstGeom prst="rect">
            <a:avLst/>
          </a:prstGeom>
          <a:noFill/>
          <a:ln>
            <a:noFill/>
          </a:ln>
        </p:spPr>
      </p:pic>
      <p:sp>
        <p:nvSpPr>
          <p:cNvPr id="2049" name="Google Shape;2049;p68"/>
          <p:cNvSpPr txBox="1"/>
          <p:nvPr/>
        </p:nvSpPr>
        <p:spPr>
          <a:xfrm>
            <a:off x="454345" y="-1"/>
            <a:ext cx="8229600" cy="6264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3959"/>
              <a:buFont typeface="Calibri"/>
              <a:buNone/>
            </a:pPr>
            <a:r>
              <a:rPr lang="en-IN" sz="3959">
                <a:solidFill>
                  <a:schemeClr val="dk1"/>
                </a:solidFill>
                <a:latin typeface="Calibri"/>
                <a:ea typeface="Calibri"/>
                <a:cs typeface="Calibri"/>
                <a:sym typeface="Calibri"/>
              </a:rPr>
              <a:t>Forward Pass</a:t>
            </a:r>
            <a:endParaRPr sz="3959">
              <a:solidFill>
                <a:schemeClr val="dk1"/>
              </a:solidFill>
              <a:latin typeface="Calibri"/>
              <a:ea typeface="Calibri"/>
              <a:cs typeface="Calibri"/>
              <a:sym typeface="Calibri"/>
            </a:endParaRPr>
          </a:p>
        </p:txBody>
      </p:sp>
      <p:pic>
        <p:nvPicPr>
          <p:cNvPr id="2050" name="Google Shape;2050;p68"/>
          <p:cNvPicPr preferRelativeResize="0"/>
          <p:nvPr/>
        </p:nvPicPr>
        <p:blipFill rotWithShape="1">
          <a:blip r:embed="rId4">
            <a:alphaModFix/>
          </a:blip>
          <a:srcRect b="1799" l="4152" r="10414" t="4488"/>
          <a:stretch/>
        </p:blipFill>
        <p:spPr>
          <a:xfrm>
            <a:off x="882868" y="3232918"/>
            <a:ext cx="6873766" cy="293238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4" name="Shape 2054"/>
        <p:cNvGrpSpPr/>
        <p:nvPr/>
      </p:nvGrpSpPr>
      <p:grpSpPr>
        <a:xfrm>
          <a:off x="0" y="0"/>
          <a:ext cx="0" cy="0"/>
          <a:chOff x="0" y="0"/>
          <a:chExt cx="0" cy="0"/>
        </a:xfrm>
      </p:grpSpPr>
      <p:sp>
        <p:nvSpPr>
          <p:cNvPr id="2055" name="Google Shape;2055;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Backward Pass</a:t>
            </a:r>
            <a:endParaRPr/>
          </a:p>
        </p:txBody>
      </p:sp>
      <p:sp>
        <p:nvSpPr>
          <p:cNvPr id="2056" name="Google Shape;2056;p6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To calculate the latest date at which each activity may be started and finished without delaying the end date of the project.</a:t>
            </a:r>
            <a:endParaRPr/>
          </a:p>
          <a:p>
            <a:pPr indent="-139700" lvl="0" marL="342900" rtl="0" algn="l">
              <a:spcBef>
                <a:spcPts val="640"/>
              </a:spcBef>
              <a:spcAft>
                <a:spcPts val="0"/>
              </a:spcAft>
              <a:buClr>
                <a:schemeClr val="dk1"/>
              </a:buClr>
              <a:buSzPts val="3200"/>
              <a:buNone/>
            </a:pPr>
            <a:r>
              <a:t/>
            </a:r>
            <a:endParaRPr/>
          </a:p>
        </p:txBody>
      </p:sp>
      <p:sp>
        <p:nvSpPr>
          <p:cNvPr id="2057" name="Google Shape;2057;p6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058" name="Google Shape;2058;p6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059" name="Google Shape;2059;p6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060" name="Google Shape;2060;p69"/>
          <p:cNvPicPr preferRelativeResize="0"/>
          <p:nvPr/>
        </p:nvPicPr>
        <p:blipFill rotWithShape="1">
          <a:blip r:embed="rId3">
            <a:alphaModFix/>
          </a:blip>
          <a:srcRect b="43965" l="42531" r="26934" t="29094"/>
          <a:stretch/>
        </p:blipFill>
        <p:spPr>
          <a:xfrm>
            <a:off x="1259632" y="3284984"/>
            <a:ext cx="6840761" cy="1970690"/>
          </a:xfrm>
          <a:prstGeom prst="rect">
            <a:avLst/>
          </a:prstGeom>
          <a:noFill/>
          <a:ln>
            <a:noFill/>
          </a:ln>
        </p:spPr>
      </p:pic>
      <p:sp>
        <p:nvSpPr>
          <p:cNvPr id="2061" name="Google Shape;2061;p69"/>
          <p:cNvSpPr/>
          <p:nvPr/>
        </p:nvSpPr>
        <p:spPr>
          <a:xfrm>
            <a:off x="971600" y="4584758"/>
            <a:ext cx="2736300" cy="648000"/>
          </a:xfrm>
          <a:prstGeom prst="ellipse">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2" name="Google Shape;2062;p69"/>
          <p:cNvSpPr/>
          <p:nvPr/>
        </p:nvSpPr>
        <p:spPr>
          <a:xfrm>
            <a:off x="5508104" y="4581128"/>
            <a:ext cx="2736300" cy="648000"/>
          </a:xfrm>
          <a:prstGeom prst="ellipse">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6" name="Shape 2066"/>
        <p:cNvGrpSpPr/>
        <p:nvPr/>
      </p:nvGrpSpPr>
      <p:grpSpPr>
        <a:xfrm>
          <a:off x="0" y="0"/>
          <a:ext cx="0" cy="0"/>
          <a:chOff x="0" y="0"/>
          <a:chExt cx="0" cy="0"/>
        </a:xfrm>
      </p:grpSpPr>
      <p:sp>
        <p:nvSpPr>
          <p:cNvPr id="2067" name="Google Shape;2067;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Backward Pass</a:t>
            </a:r>
            <a:endParaRPr/>
          </a:p>
        </p:txBody>
      </p:sp>
      <p:sp>
        <p:nvSpPr>
          <p:cNvPr id="2068" name="Google Shape;2068;p7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The Latest finish date for an activity=latest start date for the activity that commences immediately after that activity is complete.</a:t>
            </a:r>
            <a:endParaRPr/>
          </a:p>
          <a:p>
            <a:pPr indent="-139700" lvl="0" marL="342900" rtl="0" algn="l">
              <a:spcBef>
                <a:spcPts val="640"/>
              </a:spcBef>
              <a:spcAft>
                <a:spcPts val="0"/>
              </a:spcAft>
              <a:buClr>
                <a:schemeClr val="dk1"/>
              </a:buClr>
              <a:buSzPts val="3200"/>
              <a:buNone/>
            </a:pPr>
            <a:r>
              <a:t/>
            </a:r>
            <a:endParaRPr/>
          </a:p>
        </p:txBody>
      </p:sp>
      <p:sp>
        <p:nvSpPr>
          <p:cNvPr id="2069" name="Google Shape;2069;p7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070" name="Google Shape;2070;p7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071" name="Google Shape;2071;p7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072" name="Google Shape;2072;p70"/>
          <p:cNvPicPr preferRelativeResize="0"/>
          <p:nvPr/>
        </p:nvPicPr>
        <p:blipFill rotWithShape="1">
          <a:blip r:embed="rId3">
            <a:alphaModFix/>
          </a:blip>
          <a:srcRect b="43965" l="42531" r="26934" t="29094"/>
          <a:stretch/>
        </p:blipFill>
        <p:spPr>
          <a:xfrm>
            <a:off x="1259632" y="3284984"/>
            <a:ext cx="6840761" cy="1970690"/>
          </a:xfrm>
          <a:prstGeom prst="rect">
            <a:avLst/>
          </a:prstGeom>
          <a:noFill/>
          <a:ln>
            <a:noFill/>
          </a:ln>
        </p:spPr>
      </p:pic>
      <p:sp>
        <p:nvSpPr>
          <p:cNvPr id="2073" name="Google Shape;2073;p70"/>
          <p:cNvSpPr/>
          <p:nvPr/>
        </p:nvSpPr>
        <p:spPr>
          <a:xfrm>
            <a:off x="5724128" y="4584758"/>
            <a:ext cx="2736300" cy="648000"/>
          </a:xfrm>
          <a:prstGeom prst="ellipse">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7" name="Shape 2077"/>
        <p:cNvGrpSpPr/>
        <p:nvPr/>
      </p:nvGrpSpPr>
      <p:grpSpPr>
        <a:xfrm>
          <a:off x="0" y="0"/>
          <a:ext cx="0" cy="0"/>
          <a:chOff x="0" y="0"/>
          <a:chExt cx="0" cy="0"/>
        </a:xfrm>
      </p:grpSpPr>
      <p:sp>
        <p:nvSpPr>
          <p:cNvPr id="2078" name="Google Shape;2078;p71"/>
          <p:cNvSpPr txBox="1"/>
          <p:nvPr>
            <p:ph type="title"/>
          </p:nvPr>
        </p:nvSpPr>
        <p:spPr>
          <a:xfrm>
            <a:off x="1143000" y="0"/>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Backward pass</a:t>
            </a:r>
            <a:endParaRPr/>
          </a:p>
        </p:txBody>
      </p:sp>
      <p:sp>
        <p:nvSpPr>
          <p:cNvPr id="2079" name="Google Shape;2079;p71"/>
          <p:cNvSpPr txBox="1"/>
          <p:nvPr>
            <p:ph idx="1" type="body"/>
          </p:nvPr>
        </p:nvSpPr>
        <p:spPr>
          <a:xfrm>
            <a:off x="323850" y="1125538"/>
            <a:ext cx="8532900" cy="5486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Start from the </a:t>
            </a:r>
            <a:r>
              <a:rPr i="1" lang="en-IN"/>
              <a:t>last </a:t>
            </a:r>
            <a:r>
              <a:rPr lang="en-IN"/>
              <a:t>activity</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IN"/>
              <a:t>Latest finish (LF) for last activity = earliest finish (EF) of the project</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IN"/>
              <a:t>work backwards</a:t>
            </a:r>
            <a:endParaRPr/>
          </a:p>
        </p:txBody>
      </p:sp>
      <p:sp>
        <p:nvSpPr>
          <p:cNvPr id="2080" name="Google Shape;2080;p7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081" name="Google Shape;2081;p7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082" name="Google Shape;2082;p7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083" name="Google Shape;2083;p71"/>
          <p:cNvSpPr/>
          <p:nvPr/>
        </p:nvSpPr>
        <p:spPr>
          <a:xfrm>
            <a:off x="251520" y="980728"/>
            <a:ext cx="6120600" cy="7920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4" name="Google Shape;2084;p71"/>
          <p:cNvSpPr/>
          <p:nvPr/>
        </p:nvSpPr>
        <p:spPr>
          <a:xfrm>
            <a:off x="107504" y="1772816"/>
            <a:ext cx="1008000" cy="2304300"/>
          </a:xfrm>
          <a:prstGeom prst="curvedRightArrow">
            <a:avLst>
              <a:gd fmla="val 25000" name="adj1"/>
              <a:gd fmla="val 50000" name="adj2"/>
              <a:gd fmla="val 25000"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8" name="Shape 2088"/>
        <p:cNvGrpSpPr/>
        <p:nvPr/>
      </p:nvGrpSpPr>
      <p:grpSpPr>
        <a:xfrm>
          <a:off x="0" y="0"/>
          <a:ext cx="0" cy="0"/>
          <a:chOff x="0" y="0"/>
          <a:chExt cx="0" cy="0"/>
        </a:xfrm>
      </p:grpSpPr>
      <p:sp>
        <p:nvSpPr>
          <p:cNvPr id="2089" name="Google Shape;2089;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Backward Pass</a:t>
            </a:r>
            <a:endParaRPr/>
          </a:p>
        </p:txBody>
      </p:sp>
      <p:sp>
        <p:nvSpPr>
          <p:cNvPr id="2090" name="Google Shape;2090;p7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Where more than one activity can commence after the given activity, we take the earliest of the latest start dates for those activities.</a:t>
            </a:r>
            <a:endParaRPr/>
          </a:p>
          <a:p>
            <a:pPr indent="-165100" lvl="0" marL="342900" rtl="0" algn="l">
              <a:spcBef>
                <a:spcPts val="560"/>
              </a:spcBef>
              <a:spcAft>
                <a:spcPts val="0"/>
              </a:spcAft>
              <a:buClr>
                <a:schemeClr val="dk1"/>
              </a:buClr>
              <a:buSzPts val="2800"/>
              <a:buNone/>
            </a:pPr>
            <a:r>
              <a:t/>
            </a:r>
            <a:endParaRPr sz="2800"/>
          </a:p>
          <a:p>
            <a:pPr indent="-139700" lvl="0" marL="342900" rtl="0" algn="l">
              <a:spcBef>
                <a:spcPts val="640"/>
              </a:spcBef>
              <a:spcAft>
                <a:spcPts val="0"/>
              </a:spcAft>
              <a:buClr>
                <a:schemeClr val="dk1"/>
              </a:buClr>
              <a:buSzPts val="3200"/>
              <a:buNone/>
            </a:pPr>
            <a:r>
              <a:t/>
            </a:r>
            <a:endParaRPr/>
          </a:p>
        </p:txBody>
      </p:sp>
      <p:sp>
        <p:nvSpPr>
          <p:cNvPr id="2091" name="Google Shape;2091;p7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092" name="Google Shape;2092;p7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093" name="Google Shape;2093;p7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Project Schedule</a:t>
            </a:r>
            <a:endParaRPr/>
          </a:p>
        </p:txBody>
      </p:sp>
      <p:sp>
        <p:nvSpPr>
          <p:cNvPr id="1511" name="Google Shape;1511;p19"/>
          <p:cNvSpPr txBox="1"/>
          <p:nvPr>
            <p:ph idx="1" type="body"/>
          </p:nvPr>
        </p:nvSpPr>
        <p:spPr>
          <a:xfrm>
            <a:off x="457200" y="1600200"/>
            <a:ext cx="8229600" cy="45261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IN">
                <a:solidFill>
                  <a:schemeClr val="dk1"/>
                </a:solidFill>
                <a:latin typeface="Calibri"/>
                <a:ea typeface="Calibri"/>
                <a:cs typeface="Calibri"/>
                <a:sym typeface="Calibri"/>
              </a:rPr>
              <a:t>Creating a project schedule comprises four main stages:</a:t>
            </a:r>
            <a:endParaRPr/>
          </a:p>
          <a:p>
            <a:pPr indent="-342900" lvl="0" marL="342900" rtl="0" algn="l">
              <a:spcBef>
                <a:spcPts val="640"/>
              </a:spcBef>
              <a:spcAft>
                <a:spcPts val="0"/>
              </a:spcAft>
              <a:buClr>
                <a:schemeClr val="dk1"/>
              </a:buClr>
              <a:buSzPts val="3200"/>
              <a:buChar char="•"/>
            </a:pPr>
            <a:r>
              <a:rPr lang="en-IN" u="sng">
                <a:solidFill>
                  <a:schemeClr val="dk1"/>
                </a:solidFill>
                <a:latin typeface="Calibri"/>
                <a:ea typeface="Calibri"/>
                <a:cs typeface="Calibri"/>
                <a:sym typeface="Calibri"/>
              </a:rPr>
              <a:t>Ideal Activity plan</a:t>
            </a:r>
            <a:endParaRPr/>
          </a:p>
          <a:p>
            <a:pPr indent="-342900" lvl="0" marL="342900" rtl="0" algn="l">
              <a:spcBef>
                <a:spcPts val="640"/>
              </a:spcBef>
              <a:spcAft>
                <a:spcPts val="0"/>
              </a:spcAft>
              <a:buClr>
                <a:schemeClr val="dk1"/>
              </a:buClr>
              <a:buSzPts val="3200"/>
              <a:buChar char="•"/>
            </a:pPr>
            <a:r>
              <a:rPr lang="en-IN" u="sng">
                <a:solidFill>
                  <a:schemeClr val="dk1"/>
                </a:solidFill>
                <a:latin typeface="Calibri"/>
                <a:ea typeface="Calibri"/>
                <a:cs typeface="Calibri"/>
                <a:sym typeface="Calibri"/>
              </a:rPr>
              <a:t>Activity Risk Analysis</a:t>
            </a:r>
            <a:endParaRPr/>
          </a:p>
          <a:p>
            <a:pPr indent="-342900" lvl="0" marL="342900" rtl="0" algn="l">
              <a:spcBef>
                <a:spcPts val="640"/>
              </a:spcBef>
              <a:spcAft>
                <a:spcPts val="0"/>
              </a:spcAft>
              <a:buClr>
                <a:schemeClr val="dk1"/>
              </a:buClr>
              <a:buSzPts val="3200"/>
              <a:buChar char="•"/>
            </a:pPr>
            <a:r>
              <a:rPr lang="en-IN" u="sng">
                <a:solidFill>
                  <a:schemeClr val="dk1"/>
                </a:solidFill>
                <a:latin typeface="Calibri"/>
                <a:ea typeface="Calibri"/>
                <a:cs typeface="Calibri"/>
                <a:sym typeface="Calibri"/>
              </a:rPr>
              <a:t>Resource Allocation</a:t>
            </a:r>
            <a:endParaRPr/>
          </a:p>
          <a:p>
            <a:pPr indent="-342900" lvl="0" marL="342900" rtl="0" algn="l">
              <a:spcBef>
                <a:spcPts val="640"/>
              </a:spcBef>
              <a:spcAft>
                <a:spcPts val="0"/>
              </a:spcAft>
              <a:buClr>
                <a:schemeClr val="dk1"/>
              </a:buClr>
              <a:buSzPts val="3200"/>
              <a:buChar char="•"/>
            </a:pPr>
            <a:r>
              <a:rPr lang="en-IN" u="sng">
                <a:solidFill>
                  <a:schemeClr val="dk1"/>
                </a:solidFill>
                <a:latin typeface="Calibri"/>
                <a:ea typeface="Calibri"/>
                <a:cs typeface="Calibri"/>
                <a:sym typeface="Calibri"/>
              </a:rPr>
              <a:t>Schedule Production</a:t>
            </a:r>
            <a:endParaRPr u="sng"/>
          </a:p>
        </p:txBody>
      </p:sp>
      <p:sp>
        <p:nvSpPr>
          <p:cNvPr id="1512" name="Google Shape;1512;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513" name="Google Shape;1513;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514" name="Google Shape;1514;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sp>
        <p:nvSpPr>
          <p:cNvPr id="2098" name="Google Shape;2098;p73"/>
          <p:cNvSpPr txBox="1"/>
          <p:nvPr>
            <p:ph type="title"/>
          </p:nvPr>
        </p:nvSpPr>
        <p:spPr>
          <a:xfrm>
            <a:off x="1143000" y="0"/>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Backward pass</a:t>
            </a:r>
            <a:endParaRPr/>
          </a:p>
        </p:txBody>
      </p:sp>
      <p:sp>
        <p:nvSpPr>
          <p:cNvPr id="2099" name="Google Shape;2099;p73"/>
          <p:cNvSpPr txBox="1"/>
          <p:nvPr>
            <p:ph idx="1" type="body"/>
          </p:nvPr>
        </p:nvSpPr>
        <p:spPr>
          <a:xfrm>
            <a:off x="323850" y="1125538"/>
            <a:ext cx="8532900" cy="5486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Latest finish for </a:t>
            </a:r>
            <a:r>
              <a:rPr i="1" lang="en-IN"/>
              <a:t>current</a:t>
            </a:r>
            <a:r>
              <a:rPr lang="en-IN"/>
              <a:t> activity = Latest start for the </a:t>
            </a:r>
            <a:r>
              <a:rPr i="1" lang="en-IN"/>
              <a:t>following activity</a:t>
            </a:r>
            <a:endParaRPr i="1"/>
          </a:p>
          <a:p>
            <a:pPr indent="-342900" lvl="0" marL="342900" rtl="0" algn="l">
              <a:spcBef>
                <a:spcPts val="640"/>
              </a:spcBef>
              <a:spcAft>
                <a:spcPts val="0"/>
              </a:spcAft>
              <a:buClr>
                <a:schemeClr val="dk1"/>
              </a:buClr>
              <a:buSzPts val="3200"/>
              <a:buChar char="•"/>
            </a:pPr>
            <a:r>
              <a:rPr lang="en-IN"/>
              <a:t>More than one following activity - take the </a:t>
            </a:r>
            <a:r>
              <a:rPr i="1" lang="en-IN"/>
              <a:t>earliest</a:t>
            </a:r>
            <a:r>
              <a:rPr lang="en-IN"/>
              <a:t> LS</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IN"/>
              <a:t>Latest start (LS) = LF for activity - duration</a:t>
            </a:r>
            <a:endParaRPr/>
          </a:p>
        </p:txBody>
      </p:sp>
      <p:sp>
        <p:nvSpPr>
          <p:cNvPr id="2100" name="Google Shape;2100;p7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01" name="Google Shape;2101;p7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02" name="Google Shape;2102;p7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103" name="Google Shape;2103;p73"/>
          <p:cNvSpPr/>
          <p:nvPr/>
        </p:nvSpPr>
        <p:spPr>
          <a:xfrm>
            <a:off x="179512" y="3717032"/>
            <a:ext cx="8568900" cy="7920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04" name="Google Shape;2104;p73"/>
          <p:cNvSpPr/>
          <p:nvPr/>
        </p:nvSpPr>
        <p:spPr>
          <a:xfrm>
            <a:off x="179512" y="2132856"/>
            <a:ext cx="8784900" cy="11520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Google Shape;2109;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Backward Pass</a:t>
            </a:r>
            <a:endParaRPr/>
          </a:p>
        </p:txBody>
      </p:sp>
      <p:pic>
        <p:nvPicPr>
          <p:cNvPr id="2110" name="Google Shape;2110;p74"/>
          <p:cNvPicPr preferRelativeResize="0"/>
          <p:nvPr>
            <p:ph idx="1" type="body"/>
          </p:nvPr>
        </p:nvPicPr>
        <p:blipFill rotWithShape="1">
          <a:blip r:embed="rId3">
            <a:alphaModFix/>
          </a:blip>
          <a:srcRect b="6126" l="0" r="23745" t="10968"/>
          <a:stretch/>
        </p:blipFill>
        <p:spPr>
          <a:xfrm>
            <a:off x="548922" y="1484784"/>
            <a:ext cx="8055600" cy="4364100"/>
          </a:xfrm>
          <a:prstGeom prst="rect">
            <a:avLst/>
          </a:prstGeom>
          <a:noFill/>
          <a:ln>
            <a:noFill/>
          </a:ln>
        </p:spPr>
      </p:pic>
      <p:sp>
        <p:nvSpPr>
          <p:cNvPr id="2111" name="Google Shape;2111;p7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12" name="Google Shape;2112;p7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13" name="Google Shape;2113;p7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75"/>
          <p:cNvSpPr txBox="1"/>
          <p:nvPr>
            <p:ph type="title"/>
          </p:nvPr>
        </p:nvSpPr>
        <p:spPr>
          <a:xfrm>
            <a:off x="446856" y="16905"/>
            <a:ext cx="8229600" cy="562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Backward Pass</a:t>
            </a:r>
            <a:endParaRPr sz="3959"/>
          </a:p>
        </p:txBody>
      </p:sp>
      <p:sp>
        <p:nvSpPr>
          <p:cNvPr id="2119" name="Google Shape;2119;p7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120" name="Google Shape;2120;p7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21" name="Google Shape;2121;p7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22" name="Google Shape;2122;p7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123" name="Google Shape;2123;p75"/>
          <p:cNvPicPr preferRelativeResize="0"/>
          <p:nvPr/>
        </p:nvPicPr>
        <p:blipFill rotWithShape="1">
          <a:blip r:embed="rId3">
            <a:alphaModFix/>
          </a:blip>
          <a:srcRect b="46282" l="16357" r="16270" t="38186"/>
          <a:stretch/>
        </p:blipFill>
        <p:spPr>
          <a:xfrm>
            <a:off x="467544" y="1052736"/>
            <a:ext cx="8298085" cy="2448273"/>
          </a:xfrm>
          <a:prstGeom prst="rect">
            <a:avLst/>
          </a:prstGeom>
          <a:noFill/>
          <a:ln>
            <a:noFill/>
          </a:ln>
        </p:spPr>
      </p:pic>
      <p:pic>
        <p:nvPicPr>
          <p:cNvPr id="2124" name="Google Shape;2124;p75"/>
          <p:cNvPicPr preferRelativeResize="0"/>
          <p:nvPr/>
        </p:nvPicPr>
        <p:blipFill rotWithShape="1">
          <a:blip r:embed="rId4">
            <a:alphaModFix/>
          </a:blip>
          <a:srcRect b="6126" l="0" r="23745" t="10968"/>
          <a:stretch/>
        </p:blipFill>
        <p:spPr>
          <a:xfrm>
            <a:off x="467544" y="3140968"/>
            <a:ext cx="8298084" cy="302433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8" name="Shape 2128"/>
        <p:cNvGrpSpPr/>
        <p:nvPr/>
      </p:nvGrpSpPr>
      <p:grpSpPr>
        <a:xfrm>
          <a:off x="0" y="0"/>
          <a:ext cx="0" cy="0"/>
          <a:chOff x="0" y="0"/>
          <a:chExt cx="0" cy="0"/>
        </a:xfrm>
      </p:grpSpPr>
      <p:sp>
        <p:nvSpPr>
          <p:cNvPr id="2129" name="Google Shape;2129;p76"/>
          <p:cNvSpPr txBox="1"/>
          <p:nvPr>
            <p:ph type="title"/>
          </p:nvPr>
        </p:nvSpPr>
        <p:spPr>
          <a:xfrm>
            <a:off x="446856" y="16905"/>
            <a:ext cx="8229600" cy="562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Backward Pass</a:t>
            </a:r>
            <a:endParaRPr sz="3959"/>
          </a:p>
        </p:txBody>
      </p:sp>
      <p:sp>
        <p:nvSpPr>
          <p:cNvPr id="2130" name="Google Shape;2130;p7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131" name="Google Shape;2131;p7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32" name="Google Shape;2132;p7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33" name="Google Shape;2133;p7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134" name="Google Shape;2134;p76"/>
          <p:cNvPicPr preferRelativeResize="0"/>
          <p:nvPr/>
        </p:nvPicPr>
        <p:blipFill rotWithShape="1">
          <a:blip r:embed="rId3">
            <a:alphaModFix/>
          </a:blip>
          <a:srcRect b="20716" l="16357" r="16270" t="53716"/>
          <a:stretch/>
        </p:blipFill>
        <p:spPr>
          <a:xfrm>
            <a:off x="378372" y="620688"/>
            <a:ext cx="8298085" cy="2520280"/>
          </a:xfrm>
          <a:prstGeom prst="rect">
            <a:avLst/>
          </a:prstGeom>
          <a:noFill/>
          <a:ln>
            <a:noFill/>
          </a:ln>
        </p:spPr>
      </p:pic>
      <p:pic>
        <p:nvPicPr>
          <p:cNvPr id="2135" name="Google Shape;2135;p76"/>
          <p:cNvPicPr preferRelativeResize="0"/>
          <p:nvPr/>
        </p:nvPicPr>
        <p:blipFill rotWithShape="1">
          <a:blip r:embed="rId4">
            <a:alphaModFix/>
          </a:blip>
          <a:srcRect b="6126" l="0" r="23745" t="10968"/>
          <a:stretch/>
        </p:blipFill>
        <p:spPr>
          <a:xfrm>
            <a:off x="467544" y="3140968"/>
            <a:ext cx="8298084" cy="302433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9" name="Shape 2139"/>
        <p:cNvGrpSpPr/>
        <p:nvPr/>
      </p:nvGrpSpPr>
      <p:grpSpPr>
        <a:xfrm>
          <a:off x="0" y="0"/>
          <a:ext cx="0" cy="0"/>
          <a:chOff x="0" y="0"/>
          <a:chExt cx="0" cy="0"/>
        </a:xfrm>
      </p:grpSpPr>
      <p:sp>
        <p:nvSpPr>
          <p:cNvPr id="2140" name="Google Shape;2140;p77"/>
          <p:cNvSpPr txBox="1"/>
          <p:nvPr>
            <p:ph type="title"/>
          </p:nvPr>
        </p:nvSpPr>
        <p:spPr>
          <a:xfrm>
            <a:off x="446856" y="16905"/>
            <a:ext cx="8229600" cy="562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Backward Pass</a:t>
            </a:r>
            <a:endParaRPr sz="3959"/>
          </a:p>
        </p:txBody>
      </p:sp>
      <p:sp>
        <p:nvSpPr>
          <p:cNvPr id="2141" name="Google Shape;2141;p7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142" name="Google Shape;2142;p7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43" name="Google Shape;2143;p7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44" name="Google Shape;2144;p7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145" name="Google Shape;2145;p77"/>
          <p:cNvPicPr preferRelativeResize="0"/>
          <p:nvPr/>
        </p:nvPicPr>
        <p:blipFill rotWithShape="1">
          <a:blip r:embed="rId3">
            <a:alphaModFix/>
          </a:blip>
          <a:srcRect b="11208" l="16357" r="16270" t="79498"/>
          <a:stretch/>
        </p:blipFill>
        <p:spPr>
          <a:xfrm>
            <a:off x="378372" y="1628800"/>
            <a:ext cx="8298085" cy="1557750"/>
          </a:xfrm>
          <a:prstGeom prst="rect">
            <a:avLst/>
          </a:prstGeom>
          <a:noFill/>
          <a:ln>
            <a:noFill/>
          </a:ln>
        </p:spPr>
      </p:pic>
      <p:pic>
        <p:nvPicPr>
          <p:cNvPr id="2146" name="Google Shape;2146;p77"/>
          <p:cNvPicPr preferRelativeResize="0"/>
          <p:nvPr/>
        </p:nvPicPr>
        <p:blipFill rotWithShape="1">
          <a:blip r:embed="rId4">
            <a:alphaModFix/>
          </a:blip>
          <a:srcRect b="6126" l="0" r="23745" t="10968"/>
          <a:stretch/>
        </p:blipFill>
        <p:spPr>
          <a:xfrm>
            <a:off x="467544" y="3140968"/>
            <a:ext cx="8298084" cy="302433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sp>
        <p:nvSpPr>
          <p:cNvPr id="2152" name="Google Shape;2152;p78"/>
          <p:cNvSpPr txBox="1"/>
          <p:nvPr>
            <p:ph type="title"/>
          </p:nvPr>
        </p:nvSpPr>
        <p:spPr>
          <a:xfrm>
            <a:off x="467544" y="1580"/>
            <a:ext cx="7437300" cy="64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Critical path</a:t>
            </a:r>
            <a:endParaRPr/>
          </a:p>
        </p:txBody>
      </p:sp>
      <p:sp>
        <p:nvSpPr>
          <p:cNvPr id="2153" name="Google Shape;2153;p78"/>
          <p:cNvSpPr txBox="1"/>
          <p:nvPr>
            <p:ph idx="1" type="body"/>
          </p:nvPr>
        </p:nvSpPr>
        <p:spPr>
          <a:xfrm>
            <a:off x="684213" y="826368"/>
            <a:ext cx="7772400"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Critical path: any delay in an activity on this path will delay whole project</a:t>
            </a:r>
            <a:endParaRPr/>
          </a:p>
          <a:p>
            <a:pPr indent="-342900" lvl="0" marL="342900" rtl="0" algn="l">
              <a:spcBef>
                <a:spcPts val="560"/>
              </a:spcBef>
              <a:spcAft>
                <a:spcPts val="0"/>
              </a:spcAft>
              <a:buClr>
                <a:schemeClr val="dk1"/>
              </a:buClr>
              <a:buSzPts val="2800"/>
              <a:buChar char="•"/>
            </a:pPr>
            <a:r>
              <a:rPr lang="en-IN" sz="2800"/>
              <a:t>Float=Earliest Start Date-Latest Start Date</a:t>
            </a:r>
            <a:endParaRPr/>
          </a:p>
          <a:p>
            <a:pPr indent="0" lvl="0" marL="0" rtl="0" algn="l">
              <a:spcBef>
                <a:spcPts val="560"/>
              </a:spcBef>
              <a:spcAft>
                <a:spcPts val="0"/>
              </a:spcAft>
              <a:buClr>
                <a:schemeClr val="dk1"/>
              </a:buClr>
              <a:buSzPts val="2800"/>
              <a:buNone/>
            </a:pPr>
            <a:r>
              <a:rPr lang="en-IN" sz="2800"/>
              <a:t>	=Earliest Finish Date-Latest Finish Date</a:t>
            </a:r>
            <a:endParaRPr sz="2800"/>
          </a:p>
          <a:p>
            <a:pPr indent="-342900" lvl="0" marL="342900" rtl="0" algn="l">
              <a:spcBef>
                <a:spcPts val="560"/>
              </a:spcBef>
              <a:spcAft>
                <a:spcPts val="0"/>
              </a:spcAft>
              <a:buClr>
                <a:schemeClr val="dk1"/>
              </a:buClr>
              <a:buSzPts val="2800"/>
              <a:buChar char="•"/>
            </a:pPr>
            <a:r>
              <a:rPr lang="en-IN" sz="2800"/>
              <a:t>Also called Total float=float for each activity ;</a:t>
            </a:r>
            <a:endParaRPr/>
          </a:p>
          <a:p>
            <a:pPr indent="-285750" lvl="1" marL="742950" rtl="0" algn="l">
              <a:spcBef>
                <a:spcPts val="480"/>
              </a:spcBef>
              <a:spcAft>
                <a:spcPts val="0"/>
              </a:spcAft>
              <a:buClr>
                <a:schemeClr val="dk1"/>
              </a:buClr>
              <a:buSzPts val="2400"/>
              <a:buChar char="–"/>
            </a:pPr>
            <a:r>
              <a:rPr lang="en-IN" sz="2400"/>
              <a:t>to distinguish it from other forms of float</a:t>
            </a:r>
            <a:endParaRPr/>
          </a:p>
        </p:txBody>
      </p:sp>
      <p:sp>
        <p:nvSpPr>
          <p:cNvPr id="2154" name="Google Shape;2154;p7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55" name="Google Shape;2155;p7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56" name="Google Shape;2156;p7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157" name="Google Shape;2157;p78"/>
          <p:cNvPicPr preferRelativeResize="0"/>
          <p:nvPr/>
        </p:nvPicPr>
        <p:blipFill rotWithShape="1">
          <a:blip r:embed="rId3">
            <a:alphaModFix/>
          </a:blip>
          <a:srcRect b="43965" l="42531" r="26934" t="29094"/>
          <a:stretch/>
        </p:blipFill>
        <p:spPr>
          <a:xfrm>
            <a:off x="1259632" y="3834574"/>
            <a:ext cx="6840761" cy="1970690"/>
          </a:xfrm>
          <a:prstGeom prst="rect">
            <a:avLst/>
          </a:prstGeom>
          <a:noFill/>
          <a:ln>
            <a:noFill/>
          </a:ln>
        </p:spPr>
      </p:pic>
      <p:sp>
        <p:nvSpPr>
          <p:cNvPr id="2158" name="Google Shape;2158;p78"/>
          <p:cNvSpPr/>
          <p:nvPr/>
        </p:nvSpPr>
        <p:spPr>
          <a:xfrm>
            <a:off x="1907704" y="4509120"/>
            <a:ext cx="288000" cy="648000"/>
          </a:xfrm>
          <a:prstGeom prst="upDownArrow">
            <a:avLst>
              <a:gd fmla="val 50000" name="adj1"/>
              <a:gd fmla="val 50000" name="adj2"/>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Google Shape;2159;p78"/>
          <p:cNvSpPr/>
          <p:nvPr/>
        </p:nvSpPr>
        <p:spPr>
          <a:xfrm>
            <a:off x="6804248" y="4509120"/>
            <a:ext cx="288000" cy="648000"/>
          </a:xfrm>
          <a:prstGeom prst="upDownArrow">
            <a:avLst>
              <a:gd fmla="val 50000" name="adj1"/>
              <a:gd fmla="val 50000" name="adj2"/>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3" name="Shape 2163"/>
        <p:cNvGrpSpPr/>
        <p:nvPr/>
      </p:nvGrpSpPr>
      <p:grpSpPr>
        <a:xfrm>
          <a:off x="0" y="0"/>
          <a:ext cx="0" cy="0"/>
          <a:chOff x="0" y="0"/>
          <a:chExt cx="0" cy="0"/>
        </a:xfrm>
      </p:grpSpPr>
      <p:sp>
        <p:nvSpPr>
          <p:cNvPr id="2164" name="Google Shape;2164;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165" name="Google Shape;2165;p79"/>
          <p:cNvSpPr txBox="1"/>
          <p:nvPr>
            <p:ph idx="1" type="body"/>
          </p:nvPr>
        </p:nvSpPr>
        <p:spPr>
          <a:xfrm>
            <a:off x="457200" y="1600200"/>
            <a:ext cx="8229600" cy="4526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solidFill>
                  <a:schemeClr val="dk1"/>
                </a:solidFill>
                <a:latin typeface="Calibri"/>
                <a:ea typeface="Calibri"/>
                <a:cs typeface="Calibri"/>
                <a:sym typeface="Calibri"/>
              </a:rPr>
              <a:t>Total Float is also called Total Slack.</a:t>
            </a:r>
            <a:endParaRPr/>
          </a:p>
          <a:p>
            <a:pPr indent="-342900" lvl="0" marL="342900" rtl="0" algn="l">
              <a:spcBef>
                <a:spcPts val="640"/>
              </a:spcBef>
              <a:spcAft>
                <a:spcPts val="0"/>
              </a:spcAft>
              <a:buClr>
                <a:schemeClr val="dk1"/>
              </a:buClr>
              <a:buSzPts val="3200"/>
              <a:buChar char="•"/>
            </a:pPr>
            <a:r>
              <a:rPr lang="en-IN">
                <a:solidFill>
                  <a:schemeClr val="dk1"/>
                </a:solidFill>
                <a:latin typeface="Calibri"/>
                <a:ea typeface="Calibri"/>
                <a:cs typeface="Calibri"/>
                <a:sym typeface="Calibri"/>
              </a:rPr>
              <a:t>Or  Slack </a:t>
            </a:r>
            <a:endParaRPr/>
          </a:p>
          <a:p>
            <a:pPr indent="-342900" lvl="0" marL="342900" rtl="0" algn="l">
              <a:spcBef>
                <a:spcPts val="640"/>
              </a:spcBef>
              <a:spcAft>
                <a:spcPts val="0"/>
              </a:spcAft>
              <a:buClr>
                <a:schemeClr val="dk1"/>
              </a:buClr>
              <a:buSzPts val="3200"/>
              <a:buChar char="•"/>
            </a:pPr>
            <a:r>
              <a:rPr lang="en-IN">
                <a:solidFill>
                  <a:schemeClr val="dk1"/>
                </a:solidFill>
                <a:latin typeface="Calibri"/>
                <a:ea typeface="Calibri"/>
                <a:cs typeface="Calibri"/>
                <a:sym typeface="Calibri"/>
              </a:rPr>
              <a:t>Or  float</a:t>
            </a:r>
            <a:endParaRPr/>
          </a:p>
        </p:txBody>
      </p:sp>
      <p:sp>
        <p:nvSpPr>
          <p:cNvPr id="2166" name="Google Shape;2166;p7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67" name="Google Shape;2167;p7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68" name="Google Shape;2168;p7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3" name="Shape 2173"/>
        <p:cNvGrpSpPr/>
        <p:nvPr/>
      </p:nvGrpSpPr>
      <p:grpSpPr>
        <a:xfrm>
          <a:off x="0" y="0"/>
          <a:ext cx="0" cy="0"/>
          <a:chOff x="0" y="0"/>
          <a:chExt cx="0" cy="0"/>
        </a:xfrm>
      </p:grpSpPr>
      <p:sp>
        <p:nvSpPr>
          <p:cNvPr id="2174" name="Google Shape;2174;p80"/>
          <p:cNvSpPr txBox="1"/>
          <p:nvPr>
            <p:ph type="title"/>
          </p:nvPr>
        </p:nvSpPr>
        <p:spPr>
          <a:xfrm>
            <a:off x="468313" y="333375"/>
            <a:ext cx="74373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Critical path</a:t>
            </a:r>
            <a:endParaRPr/>
          </a:p>
        </p:txBody>
      </p:sp>
      <p:sp>
        <p:nvSpPr>
          <p:cNvPr id="2175" name="Google Shape;2175;p80"/>
          <p:cNvSpPr txBox="1"/>
          <p:nvPr>
            <p:ph idx="1" type="body"/>
          </p:nvPr>
        </p:nvSpPr>
        <p:spPr>
          <a:xfrm>
            <a:off x="684213" y="1557338"/>
            <a:ext cx="7772400"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Measure of how much the start or completion of an activity may be delayed without affecting the end date of the project.</a:t>
            </a:r>
            <a:endParaRPr/>
          </a:p>
          <a:p>
            <a:pPr indent="-165100" lvl="0" marL="342900" rtl="0" algn="l">
              <a:spcBef>
                <a:spcPts val="560"/>
              </a:spcBef>
              <a:spcAft>
                <a:spcPts val="0"/>
              </a:spcAft>
              <a:buClr>
                <a:schemeClr val="dk1"/>
              </a:buClr>
              <a:buSzPts val="2800"/>
              <a:buNone/>
            </a:pPr>
            <a:r>
              <a:t/>
            </a:r>
            <a:endParaRPr sz="2800"/>
          </a:p>
          <a:p>
            <a:pPr indent="-165100" lvl="0" marL="342900" rtl="0" algn="l">
              <a:spcBef>
                <a:spcPts val="560"/>
              </a:spcBef>
              <a:spcAft>
                <a:spcPts val="0"/>
              </a:spcAft>
              <a:buClr>
                <a:schemeClr val="dk1"/>
              </a:buClr>
              <a:buSzPts val="2800"/>
              <a:buNone/>
            </a:pPr>
            <a:r>
              <a:t/>
            </a:r>
            <a:endParaRPr sz="2800"/>
          </a:p>
          <a:p>
            <a:pPr indent="-342900" lvl="0" marL="342900" rtl="0" algn="l">
              <a:spcBef>
                <a:spcPts val="560"/>
              </a:spcBef>
              <a:spcAft>
                <a:spcPts val="0"/>
              </a:spcAft>
              <a:buClr>
                <a:schemeClr val="dk1"/>
              </a:buClr>
              <a:buSzPts val="2800"/>
              <a:buChar char="•"/>
            </a:pPr>
            <a:r>
              <a:rPr lang="en-IN" sz="2800"/>
              <a:t>Any activity with float=0 </a:t>
            </a:r>
            <a:endParaRPr/>
          </a:p>
          <a:p>
            <a:pPr indent="-285750" lvl="1" marL="742950" rtl="0" algn="l">
              <a:spcBef>
                <a:spcPts val="480"/>
              </a:spcBef>
              <a:spcAft>
                <a:spcPts val="0"/>
              </a:spcAft>
              <a:buClr>
                <a:schemeClr val="dk1"/>
              </a:buClr>
              <a:buSzPts val="2400"/>
              <a:buChar char="–"/>
            </a:pPr>
            <a:r>
              <a:rPr lang="en-IN" sz="2400"/>
              <a:t>is critical as delay in it, will delay the project as a whole.</a:t>
            </a:r>
            <a:endParaRPr/>
          </a:p>
          <a:p>
            <a:pPr indent="-165100" lvl="0" marL="342900" rtl="0" algn="l">
              <a:spcBef>
                <a:spcPts val="560"/>
              </a:spcBef>
              <a:spcAft>
                <a:spcPts val="0"/>
              </a:spcAft>
              <a:buClr>
                <a:schemeClr val="dk1"/>
              </a:buClr>
              <a:buSzPts val="2800"/>
              <a:buNone/>
            </a:pPr>
            <a:r>
              <a:t/>
            </a:r>
            <a:endParaRPr sz="2800"/>
          </a:p>
        </p:txBody>
      </p:sp>
      <p:sp>
        <p:nvSpPr>
          <p:cNvPr id="2176" name="Google Shape;2176;p8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77" name="Google Shape;2177;p8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78" name="Google Shape;2178;p8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2" name="Shape 2182"/>
        <p:cNvGrpSpPr/>
        <p:nvPr/>
      </p:nvGrpSpPr>
      <p:grpSpPr>
        <a:xfrm>
          <a:off x="0" y="0"/>
          <a:ext cx="0" cy="0"/>
          <a:chOff x="0" y="0"/>
          <a:chExt cx="0" cy="0"/>
        </a:xfrm>
      </p:grpSpPr>
      <p:sp>
        <p:nvSpPr>
          <p:cNvPr id="2183" name="Google Shape;2183;p81"/>
          <p:cNvSpPr txBox="1"/>
          <p:nvPr>
            <p:ph type="title"/>
          </p:nvPr>
        </p:nvSpPr>
        <p:spPr>
          <a:xfrm>
            <a:off x="755650" y="0"/>
            <a:ext cx="8207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IN"/>
              <a:t>Identifying the Critical Path </a:t>
            </a:r>
            <a:endParaRPr/>
          </a:p>
        </p:txBody>
      </p:sp>
      <p:sp>
        <p:nvSpPr>
          <p:cNvPr id="2184" name="Google Shape;2184;p81"/>
          <p:cNvSpPr txBox="1"/>
          <p:nvPr>
            <p:ph idx="1" type="body"/>
          </p:nvPr>
        </p:nvSpPr>
        <p:spPr>
          <a:xfrm>
            <a:off x="0" y="1412775"/>
            <a:ext cx="9036000" cy="3683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b="1" lang="en-IN" sz="2800">
                <a:solidFill>
                  <a:schemeClr val="dk1"/>
                </a:solidFill>
                <a:latin typeface="Calibri"/>
                <a:ea typeface="Calibri"/>
                <a:cs typeface="Calibri"/>
                <a:sym typeface="Calibri"/>
              </a:rPr>
              <a:t>Any activity with a float of zero is critical </a:t>
            </a:r>
            <a:r>
              <a:rPr lang="en-IN" sz="2800">
                <a:solidFill>
                  <a:schemeClr val="dk1"/>
                </a:solidFill>
                <a:latin typeface="Calibri"/>
                <a:ea typeface="Calibri"/>
                <a:cs typeface="Calibri"/>
                <a:sym typeface="Calibri"/>
              </a:rPr>
              <a:t>in the sense that any delay in carrying out the activity will delay the completion date of the project as a whole. </a:t>
            </a:r>
            <a:endParaRPr/>
          </a:p>
          <a:p>
            <a:pPr indent="-165100" lvl="0" marL="342900" rtl="0" algn="l">
              <a:lnSpc>
                <a:spcPct val="90000"/>
              </a:lnSpc>
              <a:spcBef>
                <a:spcPts val="560"/>
              </a:spcBef>
              <a:spcAft>
                <a:spcPts val="0"/>
              </a:spcAft>
              <a:buClr>
                <a:schemeClr val="dk1"/>
              </a:buClr>
              <a:buSzPts val="2800"/>
              <a:buNone/>
            </a:pPr>
            <a:r>
              <a:t/>
            </a:r>
            <a:endParaRPr sz="2800"/>
          </a:p>
          <a:p>
            <a:pPr indent="-342900" lvl="0" marL="342900" rtl="0" algn="l">
              <a:lnSpc>
                <a:spcPct val="90000"/>
              </a:lnSpc>
              <a:spcBef>
                <a:spcPts val="560"/>
              </a:spcBef>
              <a:spcAft>
                <a:spcPts val="0"/>
              </a:spcAft>
              <a:buClr>
                <a:schemeClr val="dk1"/>
              </a:buClr>
              <a:buSzPts val="2800"/>
              <a:buChar char="•"/>
            </a:pPr>
            <a:r>
              <a:rPr lang="en-IN" sz="2800">
                <a:solidFill>
                  <a:schemeClr val="dk1"/>
                </a:solidFill>
                <a:latin typeface="Calibri"/>
                <a:ea typeface="Calibri"/>
                <a:cs typeface="Calibri"/>
                <a:sym typeface="Calibri"/>
              </a:rPr>
              <a:t>There will always be at least one path through the network joining those critical activities – </a:t>
            </a:r>
            <a:endParaRPr/>
          </a:p>
          <a:p>
            <a:pPr indent="-342900" lvl="0" marL="342900" rtl="0" algn="l">
              <a:lnSpc>
                <a:spcPct val="90000"/>
              </a:lnSpc>
              <a:spcBef>
                <a:spcPts val="560"/>
              </a:spcBef>
              <a:spcAft>
                <a:spcPts val="0"/>
              </a:spcAft>
              <a:buClr>
                <a:schemeClr val="dk1"/>
              </a:buClr>
              <a:buSzPts val="2800"/>
              <a:buChar char="•"/>
            </a:pPr>
            <a:r>
              <a:rPr b="1" lang="en-IN" sz="2800">
                <a:solidFill>
                  <a:schemeClr val="dk1"/>
                </a:solidFill>
                <a:latin typeface="Calibri"/>
                <a:ea typeface="Calibri"/>
                <a:cs typeface="Calibri"/>
                <a:sym typeface="Calibri"/>
              </a:rPr>
              <a:t>this path is known as the critical path</a:t>
            </a:r>
            <a:r>
              <a:rPr lang="en-IN" sz="2800">
                <a:solidFill>
                  <a:schemeClr val="dk1"/>
                </a:solidFill>
                <a:latin typeface="Calibri"/>
                <a:ea typeface="Calibri"/>
                <a:cs typeface="Calibri"/>
                <a:sym typeface="Calibri"/>
              </a:rPr>
              <a:t> and is shown bold in Figure 6.17. </a:t>
            </a:r>
            <a:endParaRPr/>
          </a:p>
        </p:txBody>
      </p:sp>
      <p:sp>
        <p:nvSpPr>
          <p:cNvPr id="2185" name="Google Shape;2185;p81"/>
          <p:cNvSpPr txBox="1"/>
          <p:nvPr>
            <p:ph idx="12" type="sldNum"/>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2186" name="Google Shape;2186;p8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87" name="Google Shape;2187;p8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88" name="Google Shape;2188;p81"/>
          <p:cNvSpPr/>
          <p:nvPr/>
        </p:nvSpPr>
        <p:spPr>
          <a:xfrm>
            <a:off x="0" y="5301208"/>
            <a:ext cx="9144000" cy="461700"/>
          </a:xfrm>
          <a:prstGeom prst="rect">
            <a:avLst/>
          </a:prstGeom>
          <a:gradFill>
            <a:gsLst>
              <a:gs pos="0">
                <a:srgbClr val="5D427D"/>
              </a:gs>
              <a:gs pos="80000">
                <a:srgbClr val="7A57A5"/>
              </a:gs>
              <a:gs pos="100000">
                <a:srgbClr val="7A56A7"/>
              </a:gs>
            </a:gsLst>
            <a:lin ang="16200038" scaled="0"/>
          </a:gradFill>
          <a:ln cap="flat" cmpd="sng" w="9525">
            <a:solidFill>
              <a:srgbClr val="7C5F9F"/>
            </a:solidFill>
            <a:prstDash val="solid"/>
            <a:round/>
            <a:headEnd len="sm" w="sm" type="none"/>
            <a:tailEnd len="sm" w="sm" type="none"/>
          </a:ln>
          <a:effectLst>
            <a:outerShdw blurRad="40000" rotWithShape="0" dir="5400000" dist="23000">
              <a:srgbClr val="000000">
                <a:alpha val="349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lt1"/>
                </a:solidFill>
                <a:latin typeface="Calibri"/>
                <a:ea typeface="Calibri"/>
                <a:cs typeface="Calibri"/>
                <a:sym typeface="Calibri"/>
              </a:rPr>
              <a:t>The critical path is the path joining all nodes with a zero slack</a:t>
            </a:r>
            <a:r>
              <a:rPr lang="en-IN"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82"/>
          <p:cNvSpPr txBox="1"/>
          <p:nvPr>
            <p:ph type="title"/>
          </p:nvPr>
        </p:nvSpPr>
        <p:spPr>
          <a:xfrm>
            <a:off x="468313" y="333375"/>
            <a:ext cx="74373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Critical path</a:t>
            </a:r>
            <a:endParaRPr/>
          </a:p>
        </p:txBody>
      </p:sp>
      <p:sp>
        <p:nvSpPr>
          <p:cNvPr id="2195" name="Google Shape;2195;p82"/>
          <p:cNvSpPr txBox="1"/>
          <p:nvPr>
            <p:ph idx="1" type="body"/>
          </p:nvPr>
        </p:nvSpPr>
        <p:spPr>
          <a:xfrm>
            <a:off x="684213" y="1557338"/>
            <a:ext cx="7772400"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Can there be more than one critical path?</a:t>
            </a:r>
            <a:endParaRPr/>
          </a:p>
          <a:p>
            <a:pPr indent="-342900" lvl="0" marL="342900" rtl="0" algn="l">
              <a:spcBef>
                <a:spcPts val="640"/>
              </a:spcBef>
              <a:spcAft>
                <a:spcPts val="0"/>
              </a:spcAft>
              <a:buClr>
                <a:schemeClr val="dk1"/>
              </a:buClr>
              <a:buSzPts val="3200"/>
              <a:buChar char="•"/>
            </a:pPr>
            <a:r>
              <a:rPr lang="en-IN"/>
              <a:t>Can there be no critical path?</a:t>
            </a:r>
            <a:endParaRPr/>
          </a:p>
          <a:p>
            <a:pPr indent="-342900" lvl="0" marL="342900" rtl="0" algn="l">
              <a:spcBef>
                <a:spcPts val="640"/>
              </a:spcBef>
              <a:spcAft>
                <a:spcPts val="0"/>
              </a:spcAft>
              <a:buClr>
                <a:schemeClr val="dk1"/>
              </a:buClr>
              <a:buSzPts val="3200"/>
              <a:buChar char="•"/>
            </a:pPr>
            <a:r>
              <a:rPr lang="en-IN"/>
              <a:t>Sub-critical paths</a:t>
            </a:r>
            <a:endParaRPr/>
          </a:p>
        </p:txBody>
      </p:sp>
      <p:sp>
        <p:nvSpPr>
          <p:cNvPr id="2196" name="Google Shape;2196;p8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197" name="Google Shape;2197;p8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198" name="Google Shape;2198;p8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20"/>
          <p:cNvSpPr txBox="1"/>
          <p:nvPr>
            <p:ph type="title"/>
          </p:nvPr>
        </p:nvSpPr>
        <p:spPr>
          <a:xfrm>
            <a:off x="1371600" y="228600"/>
            <a:ext cx="7772400" cy="533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‘Step Wise’ - an overview</a:t>
            </a:r>
            <a:endParaRPr/>
          </a:p>
        </p:txBody>
      </p:sp>
      <p:sp>
        <p:nvSpPr>
          <p:cNvPr id="1521" name="Google Shape;1521;p20"/>
          <p:cNvSpPr/>
          <p:nvPr/>
        </p:nvSpPr>
        <p:spPr>
          <a:xfrm>
            <a:off x="4191000" y="838200"/>
            <a:ext cx="13716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0.Select</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 project</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 </a:t>
            </a:r>
            <a:endParaRPr/>
          </a:p>
        </p:txBody>
      </p:sp>
      <p:sp>
        <p:nvSpPr>
          <p:cNvPr id="1522" name="Google Shape;1522;p20"/>
          <p:cNvSpPr/>
          <p:nvPr/>
        </p:nvSpPr>
        <p:spPr>
          <a:xfrm>
            <a:off x="2133600" y="1143000"/>
            <a:ext cx="16764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1. Identify</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 project objectives</a:t>
            </a:r>
            <a:endParaRPr b="0" i="0" sz="1800" u="none" cap="none" strike="noStrike">
              <a:solidFill>
                <a:schemeClr val="dk1"/>
              </a:solidFill>
              <a:latin typeface="Calibri"/>
              <a:ea typeface="Calibri"/>
              <a:cs typeface="Calibri"/>
              <a:sym typeface="Calibri"/>
            </a:endParaRPr>
          </a:p>
        </p:txBody>
      </p:sp>
      <p:sp>
        <p:nvSpPr>
          <p:cNvPr id="1523" name="Google Shape;1523;p20"/>
          <p:cNvSpPr/>
          <p:nvPr/>
        </p:nvSpPr>
        <p:spPr>
          <a:xfrm>
            <a:off x="5943600" y="1066800"/>
            <a:ext cx="16764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2. Identify project</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infrastructure</a:t>
            </a:r>
            <a:endParaRPr b="0" i="0" sz="2000" u="none" cap="none" strike="noStrike">
              <a:solidFill>
                <a:schemeClr val="dk1"/>
              </a:solidFill>
              <a:latin typeface="Calibri"/>
              <a:ea typeface="Calibri"/>
              <a:cs typeface="Calibri"/>
              <a:sym typeface="Calibri"/>
            </a:endParaRPr>
          </a:p>
        </p:txBody>
      </p:sp>
      <p:sp>
        <p:nvSpPr>
          <p:cNvPr id="1524" name="Google Shape;1524;p20"/>
          <p:cNvSpPr/>
          <p:nvPr/>
        </p:nvSpPr>
        <p:spPr>
          <a:xfrm>
            <a:off x="3962400" y="1981200"/>
            <a:ext cx="1905000" cy="685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3. Analyse</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project </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characteristics</a:t>
            </a:r>
            <a:endParaRPr/>
          </a:p>
        </p:txBody>
      </p:sp>
      <p:sp>
        <p:nvSpPr>
          <p:cNvPr id="1525" name="Google Shape;1525;p20"/>
          <p:cNvSpPr/>
          <p:nvPr/>
        </p:nvSpPr>
        <p:spPr>
          <a:xfrm>
            <a:off x="3962400" y="2895600"/>
            <a:ext cx="1981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4. Identify products </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and activities</a:t>
            </a:r>
            <a:r>
              <a:rPr b="0" i="0" lang="en-IN" sz="1800" u="none" cap="none" strike="noStrike">
                <a:solidFill>
                  <a:schemeClr val="dk1"/>
                </a:solidFill>
                <a:latin typeface="Calibri"/>
                <a:ea typeface="Calibri"/>
                <a:cs typeface="Calibri"/>
                <a:sym typeface="Calibri"/>
              </a:rPr>
              <a:t> </a:t>
            </a:r>
            <a:endParaRPr/>
          </a:p>
        </p:txBody>
      </p:sp>
      <p:sp>
        <p:nvSpPr>
          <p:cNvPr id="1526" name="Google Shape;1526;p20"/>
          <p:cNvSpPr/>
          <p:nvPr/>
        </p:nvSpPr>
        <p:spPr>
          <a:xfrm>
            <a:off x="3962400" y="3657600"/>
            <a:ext cx="1981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5. Estimate effort </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for activity</a:t>
            </a:r>
            <a:r>
              <a:rPr b="0" i="0" lang="en-IN" sz="1800" u="none" cap="none" strike="noStrike">
                <a:solidFill>
                  <a:schemeClr val="dk1"/>
                </a:solidFill>
                <a:latin typeface="Calibri"/>
                <a:ea typeface="Calibri"/>
                <a:cs typeface="Calibri"/>
                <a:sym typeface="Calibri"/>
              </a:rPr>
              <a:t> </a:t>
            </a:r>
            <a:endParaRPr/>
          </a:p>
        </p:txBody>
      </p:sp>
      <p:sp>
        <p:nvSpPr>
          <p:cNvPr id="1527" name="Google Shape;1527;p20"/>
          <p:cNvSpPr/>
          <p:nvPr/>
        </p:nvSpPr>
        <p:spPr>
          <a:xfrm>
            <a:off x="3962400" y="5943600"/>
            <a:ext cx="1981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8. Review/ publicize</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plan</a:t>
            </a:r>
            <a:r>
              <a:rPr b="0" i="0" lang="en-IN" sz="1800" u="none" cap="none" strike="noStrike">
                <a:solidFill>
                  <a:schemeClr val="dk1"/>
                </a:solidFill>
                <a:latin typeface="Calibri"/>
                <a:ea typeface="Calibri"/>
                <a:cs typeface="Calibri"/>
                <a:sym typeface="Calibri"/>
              </a:rPr>
              <a:t> </a:t>
            </a:r>
            <a:endParaRPr/>
          </a:p>
        </p:txBody>
      </p:sp>
      <p:sp>
        <p:nvSpPr>
          <p:cNvPr id="1528" name="Google Shape;1528;p20"/>
          <p:cNvSpPr/>
          <p:nvPr/>
        </p:nvSpPr>
        <p:spPr>
          <a:xfrm>
            <a:off x="3962400" y="4419600"/>
            <a:ext cx="1981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6. Identify activity</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risks</a:t>
            </a:r>
            <a:r>
              <a:rPr b="0" i="0" lang="en-IN" sz="1800" u="none" cap="none" strike="noStrike">
                <a:solidFill>
                  <a:schemeClr val="dk1"/>
                </a:solidFill>
                <a:latin typeface="Calibri"/>
                <a:ea typeface="Calibri"/>
                <a:cs typeface="Calibri"/>
                <a:sym typeface="Calibri"/>
              </a:rPr>
              <a:t> </a:t>
            </a:r>
            <a:endParaRPr/>
          </a:p>
        </p:txBody>
      </p:sp>
      <p:sp>
        <p:nvSpPr>
          <p:cNvPr id="1529" name="Google Shape;1529;p20"/>
          <p:cNvSpPr/>
          <p:nvPr/>
        </p:nvSpPr>
        <p:spPr>
          <a:xfrm>
            <a:off x="3962400" y="5181600"/>
            <a:ext cx="1981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7. Allocate</a:t>
            </a:r>
            <a:endParaRPr/>
          </a:p>
          <a:p>
            <a:pPr indent="0" lvl="0" marL="0" marR="0" rtl="0" algn="ctr">
              <a:spcBef>
                <a:spcPts val="0"/>
              </a:spcBef>
              <a:spcAft>
                <a:spcPts val="0"/>
              </a:spcAft>
              <a:buNone/>
            </a:pPr>
            <a:r>
              <a:rPr b="0" i="0" lang="en-IN" sz="1600" u="none" cap="none" strike="noStrike">
                <a:solidFill>
                  <a:schemeClr val="dk1"/>
                </a:solidFill>
                <a:latin typeface="Calibri"/>
                <a:ea typeface="Calibri"/>
                <a:cs typeface="Calibri"/>
                <a:sym typeface="Calibri"/>
              </a:rPr>
              <a:t>resources</a:t>
            </a:r>
            <a:r>
              <a:rPr b="0" i="0" lang="en-IN" sz="1800" u="none" cap="none" strike="noStrike">
                <a:solidFill>
                  <a:schemeClr val="dk1"/>
                </a:solidFill>
                <a:latin typeface="Calibri"/>
                <a:ea typeface="Calibri"/>
                <a:cs typeface="Calibri"/>
                <a:sym typeface="Calibri"/>
              </a:rPr>
              <a:t> </a:t>
            </a:r>
            <a:endParaRPr/>
          </a:p>
        </p:txBody>
      </p:sp>
      <p:sp>
        <p:nvSpPr>
          <p:cNvPr id="1530" name="Google Shape;1530;p20"/>
          <p:cNvSpPr/>
          <p:nvPr/>
        </p:nvSpPr>
        <p:spPr>
          <a:xfrm>
            <a:off x="3200400" y="3581400"/>
            <a:ext cx="4017900" cy="3048000"/>
          </a:xfrm>
          <a:prstGeom prst="rect">
            <a:avLst/>
          </a:prstGeom>
          <a:noFill/>
          <a:ln cap="flat" cmpd="sng" w="9525">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1" name="Google Shape;1531;p20"/>
          <p:cNvSpPr/>
          <p:nvPr/>
        </p:nvSpPr>
        <p:spPr>
          <a:xfrm>
            <a:off x="1066800" y="6019800"/>
            <a:ext cx="1981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chemeClr val="dk1"/>
                </a:solidFill>
                <a:latin typeface="Calibri"/>
                <a:ea typeface="Calibri"/>
                <a:cs typeface="Calibri"/>
                <a:sym typeface="Calibri"/>
              </a:rPr>
              <a:t>9. Execute plan</a:t>
            </a:r>
            <a:r>
              <a:rPr lang="en-IN" sz="1800">
                <a:solidFill>
                  <a:schemeClr val="dk1"/>
                </a:solidFill>
                <a:latin typeface="Calibri"/>
                <a:ea typeface="Calibri"/>
                <a:cs typeface="Calibri"/>
                <a:sym typeface="Calibri"/>
              </a:rPr>
              <a:t> </a:t>
            </a:r>
            <a:endParaRPr/>
          </a:p>
        </p:txBody>
      </p:sp>
      <p:sp>
        <p:nvSpPr>
          <p:cNvPr id="1532" name="Google Shape;1532;p20"/>
          <p:cNvSpPr/>
          <p:nvPr/>
        </p:nvSpPr>
        <p:spPr>
          <a:xfrm>
            <a:off x="1066800" y="5029200"/>
            <a:ext cx="1981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600">
                <a:solidFill>
                  <a:schemeClr val="dk1"/>
                </a:solidFill>
                <a:latin typeface="Calibri"/>
                <a:ea typeface="Calibri"/>
                <a:cs typeface="Calibri"/>
                <a:sym typeface="Calibri"/>
              </a:rPr>
              <a:t>10. Lower level</a:t>
            </a:r>
            <a:endParaRPr/>
          </a:p>
          <a:p>
            <a:pPr indent="0" lvl="0" marL="0" marR="0" rtl="0" algn="ctr">
              <a:spcBef>
                <a:spcPts val="0"/>
              </a:spcBef>
              <a:spcAft>
                <a:spcPts val="0"/>
              </a:spcAft>
              <a:buNone/>
            </a:pPr>
            <a:r>
              <a:rPr lang="en-IN" sz="1600">
                <a:solidFill>
                  <a:schemeClr val="dk1"/>
                </a:solidFill>
                <a:latin typeface="Calibri"/>
                <a:ea typeface="Calibri"/>
                <a:cs typeface="Calibri"/>
                <a:sym typeface="Calibri"/>
              </a:rPr>
              <a:t>planning</a:t>
            </a:r>
            <a:r>
              <a:rPr lang="en-IN" sz="1800">
                <a:solidFill>
                  <a:schemeClr val="dk1"/>
                </a:solidFill>
                <a:latin typeface="Calibri"/>
                <a:ea typeface="Calibri"/>
                <a:cs typeface="Calibri"/>
                <a:sym typeface="Calibri"/>
              </a:rPr>
              <a:t> </a:t>
            </a:r>
            <a:endParaRPr/>
          </a:p>
        </p:txBody>
      </p:sp>
      <p:cxnSp>
        <p:nvCxnSpPr>
          <p:cNvPr id="1533" name="Google Shape;1533;p20"/>
          <p:cNvCxnSpPr>
            <a:stCxn id="1521" idx="1"/>
            <a:endCxn id="1522" idx="3"/>
          </p:cNvCxnSpPr>
          <p:nvPr/>
        </p:nvCxnSpPr>
        <p:spPr>
          <a:xfrm flipH="1">
            <a:off x="3810000" y="1143000"/>
            <a:ext cx="381000" cy="304800"/>
          </a:xfrm>
          <a:prstGeom prst="bentConnector3">
            <a:avLst>
              <a:gd fmla="val 50000" name="adj1"/>
            </a:avLst>
          </a:prstGeom>
          <a:noFill/>
          <a:ln cap="flat" cmpd="sng" w="9525">
            <a:solidFill>
              <a:schemeClr val="dk1"/>
            </a:solidFill>
            <a:prstDash val="solid"/>
            <a:miter lim="800000"/>
            <a:headEnd len="med" w="med" type="none"/>
            <a:tailEnd len="med" w="med" type="triangle"/>
          </a:ln>
        </p:spPr>
      </p:cxnSp>
      <p:cxnSp>
        <p:nvCxnSpPr>
          <p:cNvPr id="1534" name="Google Shape;1534;p20"/>
          <p:cNvCxnSpPr>
            <a:stCxn id="1521" idx="3"/>
            <a:endCxn id="1523" idx="1"/>
          </p:cNvCxnSpPr>
          <p:nvPr/>
        </p:nvCxnSpPr>
        <p:spPr>
          <a:xfrm>
            <a:off x="5562600" y="1143000"/>
            <a:ext cx="381000" cy="228600"/>
          </a:xfrm>
          <a:prstGeom prst="bentConnector3">
            <a:avLst>
              <a:gd fmla="val 50000" name="adj1"/>
            </a:avLst>
          </a:prstGeom>
          <a:noFill/>
          <a:ln cap="flat" cmpd="sng" w="9525">
            <a:solidFill>
              <a:schemeClr val="dk1"/>
            </a:solidFill>
            <a:prstDash val="solid"/>
            <a:miter lim="800000"/>
            <a:headEnd len="med" w="med" type="none"/>
            <a:tailEnd len="med" w="med" type="triangle"/>
          </a:ln>
        </p:spPr>
      </p:cxnSp>
      <p:cxnSp>
        <p:nvCxnSpPr>
          <p:cNvPr id="1535" name="Google Shape;1535;p20"/>
          <p:cNvCxnSpPr>
            <a:stCxn id="1522" idx="2"/>
            <a:endCxn id="1524" idx="1"/>
          </p:cNvCxnSpPr>
          <p:nvPr/>
        </p:nvCxnSpPr>
        <p:spPr>
          <a:xfrm flipH="1" rot="-5400000">
            <a:off x="3181350" y="1543050"/>
            <a:ext cx="571500" cy="990600"/>
          </a:xfrm>
          <a:prstGeom prst="bentConnector2">
            <a:avLst/>
          </a:prstGeom>
          <a:noFill/>
          <a:ln cap="flat" cmpd="sng" w="9525">
            <a:solidFill>
              <a:schemeClr val="dk1"/>
            </a:solidFill>
            <a:prstDash val="solid"/>
            <a:miter lim="800000"/>
            <a:headEnd len="med" w="med" type="none"/>
            <a:tailEnd len="med" w="med" type="triangle"/>
          </a:ln>
        </p:spPr>
      </p:cxnSp>
      <p:cxnSp>
        <p:nvCxnSpPr>
          <p:cNvPr id="1536" name="Google Shape;1536;p20"/>
          <p:cNvCxnSpPr>
            <a:stCxn id="1523" idx="2"/>
            <a:endCxn id="1524" idx="3"/>
          </p:cNvCxnSpPr>
          <p:nvPr/>
        </p:nvCxnSpPr>
        <p:spPr>
          <a:xfrm rot="5400000">
            <a:off x="6000750" y="1543050"/>
            <a:ext cx="647700" cy="914400"/>
          </a:xfrm>
          <a:prstGeom prst="bentConnector2">
            <a:avLst/>
          </a:prstGeom>
          <a:noFill/>
          <a:ln cap="flat" cmpd="sng" w="9525">
            <a:solidFill>
              <a:schemeClr val="dk1"/>
            </a:solidFill>
            <a:prstDash val="solid"/>
            <a:miter lim="800000"/>
            <a:headEnd len="med" w="med" type="none"/>
            <a:tailEnd len="med" w="med" type="triangle"/>
          </a:ln>
        </p:spPr>
      </p:cxnSp>
      <p:cxnSp>
        <p:nvCxnSpPr>
          <p:cNvPr id="1537" name="Google Shape;1537;p20"/>
          <p:cNvCxnSpPr/>
          <p:nvPr/>
        </p:nvCxnSpPr>
        <p:spPr>
          <a:xfrm>
            <a:off x="4914900" y="3505200"/>
            <a:ext cx="0" cy="152400"/>
          </a:xfrm>
          <a:prstGeom prst="straightConnector1">
            <a:avLst/>
          </a:prstGeom>
          <a:noFill/>
          <a:ln cap="flat" cmpd="sng" w="9525">
            <a:solidFill>
              <a:schemeClr val="dk1"/>
            </a:solidFill>
            <a:prstDash val="solid"/>
            <a:round/>
            <a:headEnd len="med" w="med" type="none"/>
            <a:tailEnd len="med" w="med" type="triangle"/>
          </a:ln>
        </p:spPr>
      </p:cxnSp>
      <p:cxnSp>
        <p:nvCxnSpPr>
          <p:cNvPr id="1538" name="Google Shape;1538;p20"/>
          <p:cNvCxnSpPr/>
          <p:nvPr/>
        </p:nvCxnSpPr>
        <p:spPr>
          <a:xfrm>
            <a:off x="4914900" y="4267200"/>
            <a:ext cx="0" cy="152400"/>
          </a:xfrm>
          <a:prstGeom prst="straightConnector1">
            <a:avLst/>
          </a:prstGeom>
          <a:noFill/>
          <a:ln cap="flat" cmpd="sng" w="9525">
            <a:solidFill>
              <a:schemeClr val="dk1"/>
            </a:solidFill>
            <a:prstDash val="solid"/>
            <a:round/>
            <a:headEnd len="med" w="med" type="none"/>
            <a:tailEnd len="med" w="med" type="triangle"/>
          </a:ln>
        </p:spPr>
      </p:cxnSp>
      <p:cxnSp>
        <p:nvCxnSpPr>
          <p:cNvPr id="1539" name="Google Shape;1539;p20"/>
          <p:cNvCxnSpPr/>
          <p:nvPr/>
        </p:nvCxnSpPr>
        <p:spPr>
          <a:xfrm>
            <a:off x="4914900" y="5029200"/>
            <a:ext cx="0" cy="152400"/>
          </a:xfrm>
          <a:prstGeom prst="straightConnector1">
            <a:avLst/>
          </a:prstGeom>
          <a:noFill/>
          <a:ln cap="flat" cmpd="sng" w="9525">
            <a:solidFill>
              <a:schemeClr val="dk1"/>
            </a:solidFill>
            <a:prstDash val="solid"/>
            <a:round/>
            <a:headEnd len="med" w="med" type="none"/>
            <a:tailEnd len="med" w="med" type="triangle"/>
          </a:ln>
        </p:spPr>
      </p:cxnSp>
      <p:cxnSp>
        <p:nvCxnSpPr>
          <p:cNvPr id="1540" name="Google Shape;1540;p20"/>
          <p:cNvCxnSpPr/>
          <p:nvPr/>
        </p:nvCxnSpPr>
        <p:spPr>
          <a:xfrm>
            <a:off x="4914900" y="5791200"/>
            <a:ext cx="0" cy="152400"/>
          </a:xfrm>
          <a:prstGeom prst="straightConnector1">
            <a:avLst/>
          </a:prstGeom>
          <a:noFill/>
          <a:ln cap="flat" cmpd="sng" w="9525">
            <a:solidFill>
              <a:schemeClr val="dk1"/>
            </a:solidFill>
            <a:prstDash val="solid"/>
            <a:round/>
            <a:headEnd len="med" w="med" type="none"/>
            <a:tailEnd len="med" w="med" type="triangle"/>
          </a:ln>
        </p:spPr>
      </p:cxnSp>
      <p:cxnSp>
        <p:nvCxnSpPr>
          <p:cNvPr id="1541" name="Google Shape;1541;p20"/>
          <p:cNvCxnSpPr/>
          <p:nvPr/>
        </p:nvCxnSpPr>
        <p:spPr>
          <a:xfrm rot="10800000">
            <a:off x="3048000" y="6324600"/>
            <a:ext cx="914400" cy="0"/>
          </a:xfrm>
          <a:prstGeom prst="straightConnector1">
            <a:avLst/>
          </a:prstGeom>
          <a:noFill/>
          <a:ln cap="flat" cmpd="sng" w="9525">
            <a:solidFill>
              <a:schemeClr val="dk1"/>
            </a:solidFill>
            <a:prstDash val="solid"/>
            <a:round/>
            <a:headEnd len="med" w="med" type="none"/>
            <a:tailEnd len="med" w="med" type="triangle"/>
          </a:ln>
        </p:spPr>
      </p:cxnSp>
      <p:cxnSp>
        <p:nvCxnSpPr>
          <p:cNvPr id="1542" name="Google Shape;1542;p20"/>
          <p:cNvCxnSpPr/>
          <p:nvPr/>
        </p:nvCxnSpPr>
        <p:spPr>
          <a:xfrm>
            <a:off x="2057400" y="5638800"/>
            <a:ext cx="0" cy="381000"/>
          </a:xfrm>
          <a:prstGeom prst="straightConnector1">
            <a:avLst/>
          </a:prstGeom>
          <a:noFill/>
          <a:ln cap="flat" cmpd="sng" w="9525">
            <a:solidFill>
              <a:schemeClr val="dk1"/>
            </a:solidFill>
            <a:prstDash val="solid"/>
            <a:round/>
            <a:headEnd len="med" w="med" type="none"/>
            <a:tailEnd len="med" w="med" type="triangle"/>
          </a:ln>
        </p:spPr>
      </p:cxnSp>
      <p:cxnSp>
        <p:nvCxnSpPr>
          <p:cNvPr id="1543" name="Google Shape;1543;p20"/>
          <p:cNvCxnSpPr/>
          <p:nvPr/>
        </p:nvCxnSpPr>
        <p:spPr>
          <a:xfrm>
            <a:off x="2057400" y="3276600"/>
            <a:ext cx="0" cy="1752600"/>
          </a:xfrm>
          <a:prstGeom prst="straightConnector1">
            <a:avLst/>
          </a:prstGeom>
          <a:noFill/>
          <a:ln cap="flat" cmpd="sng" w="9525">
            <a:solidFill>
              <a:schemeClr val="dk1"/>
            </a:solidFill>
            <a:prstDash val="solid"/>
            <a:round/>
            <a:headEnd len="med" w="med" type="none"/>
            <a:tailEnd len="med" w="med" type="none"/>
          </a:ln>
        </p:spPr>
      </p:cxnSp>
      <p:cxnSp>
        <p:nvCxnSpPr>
          <p:cNvPr id="1544" name="Google Shape;1544;p20"/>
          <p:cNvCxnSpPr/>
          <p:nvPr/>
        </p:nvCxnSpPr>
        <p:spPr>
          <a:xfrm>
            <a:off x="2057400" y="3276600"/>
            <a:ext cx="1905000" cy="0"/>
          </a:xfrm>
          <a:prstGeom prst="straightConnector1">
            <a:avLst/>
          </a:prstGeom>
          <a:noFill/>
          <a:ln cap="flat" cmpd="sng" w="9525">
            <a:solidFill>
              <a:schemeClr val="dk1"/>
            </a:solidFill>
            <a:prstDash val="solid"/>
            <a:round/>
            <a:headEnd len="med" w="med" type="none"/>
            <a:tailEnd len="med" w="med" type="triangle"/>
          </a:ln>
        </p:spPr>
      </p:cxnSp>
      <p:cxnSp>
        <p:nvCxnSpPr>
          <p:cNvPr id="1545" name="Google Shape;1545;p20"/>
          <p:cNvCxnSpPr/>
          <p:nvPr/>
        </p:nvCxnSpPr>
        <p:spPr>
          <a:xfrm>
            <a:off x="2057400" y="4267200"/>
            <a:ext cx="1143000" cy="0"/>
          </a:xfrm>
          <a:prstGeom prst="straightConnector1">
            <a:avLst/>
          </a:prstGeom>
          <a:noFill/>
          <a:ln cap="flat" cmpd="sng" w="9525">
            <a:solidFill>
              <a:schemeClr val="dk1"/>
            </a:solidFill>
            <a:prstDash val="solid"/>
            <a:round/>
            <a:headEnd len="med" w="med" type="none"/>
            <a:tailEnd len="med" w="med" type="triangle"/>
          </a:ln>
        </p:spPr>
      </p:cxnSp>
      <p:sp>
        <p:nvSpPr>
          <p:cNvPr id="1546" name="Google Shape;1546;p20"/>
          <p:cNvSpPr txBox="1"/>
          <p:nvPr/>
        </p:nvSpPr>
        <p:spPr>
          <a:xfrm>
            <a:off x="2041525" y="2895600"/>
            <a:ext cx="847800" cy="33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Review</a:t>
            </a:r>
            <a:endParaRPr/>
          </a:p>
        </p:txBody>
      </p:sp>
      <p:sp>
        <p:nvSpPr>
          <p:cNvPr id="1547" name="Google Shape;1547;p20"/>
          <p:cNvSpPr txBox="1"/>
          <p:nvPr/>
        </p:nvSpPr>
        <p:spPr>
          <a:xfrm>
            <a:off x="2041525" y="3413125"/>
            <a:ext cx="736500" cy="82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Lower</a:t>
            </a:r>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level</a:t>
            </a:r>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detail</a:t>
            </a:r>
            <a:endParaRPr/>
          </a:p>
        </p:txBody>
      </p:sp>
      <p:cxnSp>
        <p:nvCxnSpPr>
          <p:cNvPr id="1548" name="Google Shape;1548;p20"/>
          <p:cNvCxnSpPr/>
          <p:nvPr/>
        </p:nvCxnSpPr>
        <p:spPr>
          <a:xfrm>
            <a:off x="5943600" y="4724400"/>
            <a:ext cx="381000" cy="0"/>
          </a:xfrm>
          <a:prstGeom prst="straightConnector1">
            <a:avLst/>
          </a:prstGeom>
          <a:noFill/>
          <a:ln cap="flat" cmpd="sng" w="9525">
            <a:solidFill>
              <a:schemeClr val="dk1"/>
            </a:solidFill>
            <a:prstDash val="solid"/>
            <a:round/>
            <a:headEnd len="med" w="med" type="none"/>
            <a:tailEnd len="med" w="med" type="none"/>
          </a:ln>
        </p:spPr>
      </p:cxnSp>
      <p:cxnSp>
        <p:nvCxnSpPr>
          <p:cNvPr id="1549" name="Google Shape;1549;p20"/>
          <p:cNvCxnSpPr/>
          <p:nvPr/>
        </p:nvCxnSpPr>
        <p:spPr>
          <a:xfrm>
            <a:off x="6324600" y="4038600"/>
            <a:ext cx="0" cy="685800"/>
          </a:xfrm>
          <a:prstGeom prst="straightConnector1">
            <a:avLst/>
          </a:prstGeom>
          <a:noFill/>
          <a:ln cap="flat" cmpd="sng" w="9525">
            <a:solidFill>
              <a:schemeClr val="dk1"/>
            </a:solidFill>
            <a:prstDash val="solid"/>
            <a:round/>
            <a:headEnd len="med" w="med" type="none"/>
            <a:tailEnd len="med" w="med" type="none"/>
          </a:ln>
        </p:spPr>
      </p:cxnSp>
      <p:cxnSp>
        <p:nvCxnSpPr>
          <p:cNvPr id="1550" name="Google Shape;1550;p20"/>
          <p:cNvCxnSpPr/>
          <p:nvPr/>
        </p:nvCxnSpPr>
        <p:spPr>
          <a:xfrm rot="10800000">
            <a:off x="5943600" y="4038600"/>
            <a:ext cx="381000" cy="0"/>
          </a:xfrm>
          <a:prstGeom prst="straightConnector1">
            <a:avLst/>
          </a:prstGeom>
          <a:noFill/>
          <a:ln cap="flat" cmpd="sng" w="9525">
            <a:solidFill>
              <a:schemeClr val="dk1"/>
            </a:solidFill>
            <a:prstDash val="solid"/>
            <a:round/>
            <a:headEnd len="med" w="med" type="none"/>
            <a:tailEnd len="med" w="med" type="triangle"/>
          </a:ln>
        </p:spPr>
      </p:cxnSp>
      <p:sp>
        <p:nvSpPr>
          <p:cNvPr id="1551" name="Google Shape;1551;p20"/>
          <p:cNvSpPr txBox="1"/>
          <p:nvPr/>
        </p:nvSpPr>
        <p:spPr>
          <a:xfrm>
            <a:off x="6232525" y="4022725"/>
            <a:ext cx="985800" cy="58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Calibri"/>
                <a:ea typeface="Calibri"/>
                <a:cs typeface="Calibri"/>
                <a:sym typeface="Calibri"/>
              </a:rPr>
              <a:t>For each</a:t>
            </a:r>
            <a:endParaRPr/>
          </a:p>
          <a:p>
            <a:pPr indent="0" lvl="0" marL="0" marR="0" rtl="0" algn="l">
              <a:spcBef>
                <a:spcPts val="0"/>
              </a:spcBef>
              <a:spcAft>
                <a:spcPts val="0"/>
              </a:spcAft>
              <a:buNone/>
            </a:pPr>
            <a:r>
              <a:rPr lang="en-IN" sz="1600">
                <a:solidFill>
                  <a:schemeClr val="dk1"/>
                </a:solidFill>
                <a:latin typeface="Calibri"/>
                <a:ea typeface="Calibri"/>
                <a:cs typeface="Calibri"/>
                <a:sym typeface="Calibri"/>
              </a:rPr>
              <a:t> activity</a:t>
            </a:r>
            <a:endParaRPr/>
          </a:p>
        </p:txBody>
      </p:sp>
      <p:cxnSp>
        <p:nvCxnSpPr>
          <p:cNvPr id="1552" name="Google Shape;1552;p20"/>
          <p:cNvCxnSpPr/>
          <p:nvPr/>
        </p:nvCxnSpPr>
        <p:spPr>
          <a:xfrm>
            <a:off x="4914900" y="2667000"/>
            <a:ext cx="0" cy="228600"/>
          </a:xfrm>
          <a:prstGeom prst="straightConnector1">
            <a:avLst/>
          </a:prstGeom>
          <a:noFill/>
          <a:ln cap="flat" cmpd="sng" w="9525">
            <a:solidFill>
              <a:schemeClr val="dk1"/>
            </a:solidFill>
            <a:prstDash val="solid"/>
            <a:round/>
            <a:headEnd len="med" w="med" type="none"/>
            <a:tailEnd len="med" w="med" type="triangle"/>
          </a:ln>
        </p:spPr>
      </p:cxnSp>
      <p:sp>
        <p:nvSpPr>
          <p:cNvPr id="1553" name="Google Shape;1553;p20"/>
          <p:cNvSpPr txBox="1"/>
          <p:nvPr/>
        </p:nvSpPr>
        <p:spPr>
          <a:xfrm>
            <a:off x="132076" y="198437"/>
            <a:ext cx="1869300" cy="452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lang="en-IN" sz="2000" u="none">
                <a:solidFill>
                  <a:schemeClr val="dk1"/>
                </a:solidFill>
                <a:latin typeface="Calibri"/>
                <a:ea typeface="Calibri"/>
                <a:cs typeface="Calibri"/>
                <a:sym typeface="Calibri"/>
              </a:rPr>
              <a:t>Activity plan-generated by Step4 and Step 5</a:t>
            </a:r>
            <a:endParaRPr/>
          </a:p>
          <a:p>
            <a:pPr indent="-215900" lvl="0" marL="342900" marR="0" rtl="0" algn="l">
              <a:spcBef>
                <a:spcPts val="400"/>
              </a:spcBef>
              <a:spcAft>
                <a:spcPts val="0"/>
              </a:spcAft>
              <a:buClr>
                <a:schemeClr val="dk1"/>
              </a:buClr>
              <a:buSzPts val="2000"/>
              <a:buFont typeface="Arial"/>
              <a:buNone/>
            </a:pPr>
            <a:r>
              <a:t/>
            </a:r>
            <a:endParaRPr b="0" sz="2000" u="non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ts val="2000"/>
              <a:buFont typeface="Arial"/>
              <a:buChar char="•"/>
            </a:pPr>
            <a:r>
              <a:rPr b="0" lang="en-IN" sz="2000" u="none">
                <a:solidFill>
                  <a:schemeClr val="dk1"/>
                </a:solidFill>
                <a:latin typeface="Calibri"/>
                <a:ea typeface="Calibri"/>
                <a:cs typeface="Calibri"/>
                <a:sym typeface="Calibri"/>
              </a:rPr>
              <a:t>Activity Risk Analysis-Step 6 of Step Wise planning</a:t>
            </a:r>
            <a:endParaRPr/>
          </a:p>
        </p:txBody>
      </p:sp>
      <p:sp>
        <p:nvSpPr>
          <p:cNvPr id="1554" name="Google Shape;1554;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555" name="Google Shape;1555;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556" name="Google Shape;1556;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3" name="Shape 2203"/>
        <p:cNvGrpSpPr/>
        <p:nvPr/>
      </p:nvGrpSpPr>
      <p:grpSpPr>
        <a:xfrm>
          <a:off x="0" y="0"/>
          <a:ext cx="0" cy="0"/>
          <a:chOff x="0" y="0"/>
          <a:chExt cx="0" cy="0"/>
        </a:xfrm>
      </p:grpSpPr>
      <p:sp>
        <p:nvSpPr>
          <p:cNvPr id="2204" name="Google Shape;2204;p83"/>
          <p:cNvSpPr txBox="1"/>
          <p:nvPr>
            <p:ph type="title"/>
          </p:nvPr>
        </p:nvSpPr>
        <p:spPr>
          <a:xfrm>
            <a:off x="578343" y="0"/>
            <a:ext cx="7437300" cy="503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Critical path</a:t>
            </a:r>
            <a:endParaRPr/>
          </a:p>
        </p:txBody>
      </p:sp>
      <p:sp>
        <p:nvSpPr>
          <p:cNvPr id="2205" name="Google Shape;2205;p83"/>
          <p:cNvSpPr txBox="1"/>
          <p:nvPr>
            <p:ph idx="1" type="body"/>
          </p:nvPr>
        </p:nvSpPr>
        <p:spPr>
          <a:xfrm>
            <a:off x="684213" y="764704"/>
            <a:ext cx="7772400" cy="4907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There will always be atleast one critical path.</a:t>
            </a:r>
            <a:endParaRPr/>
          </a:p>
          <a:p>
            <a:pPr indent="-139700" lvl="0" marL="342900" rtl="0" algn="l">
              <a:spcBef>
                <a:spcPts val="640"/>
              </a:spcBef>
              <a:spcAft>
                <a:spcPts val="0"/>
              </a:spcAft>
              <a:buClr>
                <a:schemeClr val="dk1"/>
              </a:buClr>
              <a:buSzPts val="3200"/>
              <a:buNone/>
            </a:pPr>
            <a:r>
              <a:t/>
            </a:r>
            <a:endParaRPr/>
          </a:p>
        </p:txBody>
      </p:sp>
      <p:sp>
        <p:nvSpPr>
          <p:cNvPr id="2206" name="Google Shape;2206;p8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207" name="Google Shape;2207;p8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208" name="Google Shape;2208;p8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209" name="Google Shape;2209;p83"/>
          <p:cNvPicPr preferRelativeResize="0"/>
          <p:nvPr/>
        </p:nvPicPr>
        <p:blipFill rotWithShape="1">
          <a:blip r:embed="rId3">
            <a:alphaModFix/>
          </a:blip>
          <a:srcRect b="0" l="11720" r="9140" t="7851"/>
          <a:stretch/>
        </p:blipFill>
        <p:spPr>
          <a:xfrm>
            <a:off x="611560" y="1844824"/>
            <a:ext cx="8064894" cy="4536505"/>
          </a:xfrm>
          <a:prstGeom prst="rect">
            <a:avLst/>
          </a:prstGeom>
          <a:noFill/>
          <a:ln>
            <a:noFill/>
          </a:ln>
        </p:spPr>
      </p:pic>
      <p:sp>
        <p:nvSpPr>
          <p:cNvPr id="2210" name="Google Shape;2210;p83"/>
          <p:cNvSpPr/>
          <p:nvPr/>
        </p:nvSpPr>
        <p:spPr>
          <a:xfrm>
            <a:off x="5508104" y="4293096"/>
            <a:ext cx="2232300" cy="1224000"/>
          </a:xfrm>
          <a:prstGeom prst="ellipse">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1" name="Google Shape;2211;p83"/>
          <p:cNvSpPr/>
          <p:nvPr/>
        </p:nvSpPr>
        <p:spPr>
          <a:xfrm>
            <a:off x="1403648" y="4445496"/>
            <a:ext cx="2232300" cy="1224000"/>
          </a:xfrm>
          <a:prstGeom prst="ellipse">
            <a:avLst/>
          </a:prstGeom>
          <a:noFill/>
          <a:ln cap="flat" cmpd="sng" w="5715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6" name="Shape 2216"/>
        <p:cNvGrpSpPr/>
        <p:nvPr/>
      </p:nvGrpSpPr>
      <p:grpSpPr>
        <a:xfrm>
          <a:off x="0" y="0"/>
          <a:ext cx="0" cy="0"/>
          <a:chOff x="0" y="0"/>
          <a:chExt cx="0" cy="0"/>
        </a:xfrm>
      </p:grpSpPr>
      <p:sp>
        <p:nvSpPr>
          <p:cNvPr id="2217" name="Google Shape;2217;p84"/>
          <p:cNvSpPr txBox="1"/>
          <p:nvPr>
            <p:ph type="title"/>
          </p:nvPr>
        </p:nvSpPr>
        <p:spPr>
          <a:xfrm>
            <a:off x="578343" y="0"/>
            <a:ext cx="7437300" cy="503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Critical path</a:t>
            </a:r>
            <a:endParaRPr/>
          </a:p>
        </p:txBody>
      </p:sp>
      <p:sp>
        <p:nvSpPr>
          <p:cNvPr id="2218" name="Google Shape;2218;p84"/>
          <p:cNvSpPr txBox="1"/>
          <p:nvPr>
            <p:ph idx="1" type="body"/>
          </p:nvPr>
        </p:nvSpPr>
        <p:spPr>
          <a:xfrm>
            <a:off x="684213" y="764704"/>
            <a:ext cx="7772400" cy="4907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Critical path is the longest path through the network.</a:t>
            </a:r>
            <a:endParaRPr/>
          </a:p>
          <a:p>
            <a:pPr indent="-139700" lvl="0" marL="342900" rtl="0" algn="l">
              <a:spcBef>
                <a:spcPts val="640"/>
              </a:spcBef>
              <a:spcAft>
                <a:spcPts val="0"/>
              </a:spcAft>
              <a:buClr>
                <a:schemeClr val="dk1"/>
              </a:buClr>
              <a:buSzPts val="3200"/>
              <a:buNone/>
            </a:pPr>
            <a:r>
              <a:t/>
            </a:r>
            <a:endParaRPr/>
          </a:p>
        </p:txBody>
      </p:sp>
      <p:sp>
        <p:nvSpPr>
          <p:cNvPr id="2219" name="Google Shape;2219;p8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220" name="Google Shape;2220;p8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221" name="Google Shape;2221;p8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222" name="Google Shape;2222;p84"/>
          <p:cNvPicPr preferRelativeResize="0"/>
          <p:nvPr/>
        </p:nvPicPr>
        <p:blipFill rotWithShape="1">
          <a:blip r:embed="rId3">
            <a:alphaModFix/>
          </a:blip>
          <a:srcRect b="0" l="11720" r="9140" t="7851"/>
          <a:stretch/>
        </p:blipFill>
        <p:spPr>
          <a:xfrm>
            <a:off x="611560" y="1844824"/>
            <a:ext cx="8064894" cy="453650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7" name="Shape 2227"/>
        <p:cNvGrpSpPr/>
        <p:nvPr/>
      </p:nvGrpSpPr>
      <p:grpSpPr>
        <a:xfrm>
          <a:off x="0" y="0"/>
          <a:ext cx="0" cy="0"/>
          <a:chOff x="0" y="0"/>
          <a:chExt cx="0" cy="0"/>
        </a:xfrm>
      </p:grpSpPr>
      <p:sp>
        <p:nvSpPr>
          <p:cNvPr id="2228" name="Google Shape;2228;p85"/>
          <p:cNvSpPr txBox="1"/>
          <p:nvPr>
            <p:ph type="title"/>
          </p:nvPr>
        </p:nvSpPr>
        <p:spPr>
          <a:xfrm>
            <a:off x="468313" y="333375"/>
            <a:ext cx="74373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Critical path</a:t>
            </a:r>
            <a:endParaRPr/>
          </a:p>
        </p:txBody>
      </p:sp>
      <p:sp>
        <p:nvSpPr>
          <p:cNvPr id="2229" name="Google Shape;2229;p85"/>
          <p:cNvSpPr txBox="1"/>
          <p:nvPr>
            <p:ph idx="1" type="body"/>
          </p:nvPr>
        </p:nvSpPr>
        <p:spPr>
          <a:xfrm>
            <a:off x="684213" y="1557338"/>
            <a:ext cx="7772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IN"/>
              <a:t>Significance of CP:</a:t>
            </a:r>
            <a:endParaRPr/>
          </a:p>
          <a:p>
            <a:pPr indent="-342900" lvl="0" marL="342900" rtl="0" algn="l">
              <a:spcBef>
                <a:spcPts val="640"/>
              </a:spcBef>
              <a:spcAft>
                <a:spcPts val="0"/>
              </a:spcAft>
              <a:buClr>
                <a:schemeClr val="dk1"/>
              </a:buClr>
              <a:buSzPts val="3200"/>
              <a:buChar char="•"/>
            </a:pPr>
            <a:r>
              <a:rPr lang="en-IN"/>
              <a:t>Pay attention to monitoring activities on the CP so that reports of error or resource unavailability are detected and corrected at the earliest</a:t>
            </a:r>
            <a:endParaRPr/>
          </a:p>
          <a:p>
            <a:pPr indent="-342900" lvl="0" marL="342900" rtl="0" algn="l">
              <a:spcBef>
                <a:spcPts val="640"/>
              </a:spcBef>
              <a:spcAft>
                <a:spcPts val="0"/>
              </a:spcAft>
              <a:buClr>
                <a:schemeClr val="dk1"/>
              </a:buClr>
              <a:buSzPts val="3200"/>
              <a:buChar char="•"/>
            </a:pPr>
            <a:r>
              <a:rPr lang="en-IN"/>
              <a:t>CP must be shortened, to reduce overall duration of project.</a:t>
            </a:r>
            <a:endParaRPr/>
          </a:p>
        </p:txBody>
      </p:sp>
      <p:sp>
        <p:nvSpPr>
          <p:cNvPr id="2230" name="Google Shape;2230;p8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231" name="Google Shape;2231;p8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232" name="Google Shape;2232;p8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6" name="Shape 2236"/>
        <p:cNvGrpSpPr/>
        <p:nvPr/>
      </p:nvGrpSpPr>
      <p:grpSpPr>
        <a:xfrm>
          <a:off x="0" y="0"/>
          <a:ext cx="0" cy="0"/>
          <a:chOff x="0" y="0"/>
          <a:chExt cx="0" cy="0"/>
        </a:xfrm>
      </p:grpSpPr>
      <p:sp>
        <p:nvSpPr>
          <p:cNvPr id="2237" name="Google Shape;2237;p86"/>
          <p:cNvSpPr txBox="1"/>
          <p:nvPr>
            <p:ph type="title"/>
          </p:nvPr>
        </p:nvSpPr>
        <p:spPr>
          <a:xfrm>
            <a:off x="467544" y="98072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IN" sz="2800"/>
              <a:t>Perform the Forward Pass, Backward Pass and Identify the Critical Path for the table given below. Calculate the earliest completion date for the project</a:t>
            </a:r>
            <a:endParaRPr sz="2800"/>
          </a:p>
        </p:txBody>
      </p:sp>
      <p:graphicFrame>
        <p:nvGraphicFramePr>
          <p:cNvPr id="2238" name="Google Shape;2238;p86"/>
          <p:cNvGraphicFramePr/>
          <p:nvPr/>
        </p:nvGraphicFramePr>
        <p:xfrm>
          <a:off x="457200" y="2993360"/>
          <a:ext cx="3000000" cy="3000000"/>
        </p:xfrm>
        <a:graphic>
          <a:graphicData uri="http://schemas.openxmlformats.org/drawingml/2006/table">
            <a:tbl>
              <a:tblPr bandRow="1" firstRow="1">
                <a:noFill/>
                <a:tableStyleId>{E92F39FB-D7A9-4D95-9311-E336B93C0BCE}</a:tableStyleId>
              </a:tblPr>
              <a:tblGrid>
                <a:gridCol w="2743200"/>
                <a:gridCol w="2743200"/>
                <a:gridCol w="2743200"/>
              </a:tblGrid>
              <a:tr h="370850">
                <a:tc>
                  <a:txBody>
                    <a:bodyPr/>
                    <a:lstStyle/>
                    <a:p>
                      <a:pPr indent="0" lvl="0" marL="0" marR="0" rtl="0" algn="l">
                        <a:spcBef>
                          <a:spcPts val="0"/>
                        </a:spcBef>
                        <a:spcAft>
                          <a:spcPts val="0"/>
                        </a:spcAft>
                        <a:buNone/>
                      </a:pPr>
                      <a:r>
                        <a:rPr lang="en-IN" sz="1800"/>
                        <a:t>Activity</a:t>
                      </a:r>
                      <a:endParaRPr sz="1800"/>
                    </a:p>
                  </a:txBody>
                  <a:tcPr marT="45725" marB="45725" marR="91450" marL="91450"/>
                </a:tc>
                <a:tc>
                  <a:txBody>
                    <a:bodyPr/>
                    <a:lstStyle/>
                    <a:p>
                      <a:pPr indent="0" lvl="0" marL="0" marR="0" rtl="0" algn="l">
                        <a:spcBef>
                          <a:spcPts val="0"/>
                        </a:spcBef>
                        <a:spcAft>
                          <a:spcPts val="0"/>
                        </a:spcAft>
                        <a:buNone/>
                      </a:pPr>
                      <a:r>
                        <a:rPr lang="en-IN" sz="1800"/>
                        <a:t>Duration Days</a:t>
                      </a:r>
                      <a:endParaRPr sz="1800"/>
                    </a:p>
                  </a:txBody>
                  <a:tcPr marT="45725" marB="45725" marR="91450" marL="91450"/>
                </a:tc>
                <a:tc>
                  <a:txBody>
                    <a:bodyPr/>
                    <a:lstStyle/>
                    <a:p>
                      <a:pPr indent="0" lvl="0" marL="0" marR="0" rtl="0" algn="l">
                        <a:spcBef>
                          <a:spcPts val="0"/>
                        </a:spcBef>
                        <a:spcAft>
                          <a:spcPts val="0"/>
                        </a:spcAft>
                        <a:buNone/>
                      </a:pPr>
                      <a:r>
                        <a:rPr lang="en-IN" sz="1800"/>
                        <a:t>Precedents</a:t>
                      </a:r>
                      <a:endParaRPr sz="1800"/>
                    </a:p>
                  </a:txBody>
                  <a:tcPr marT="45725" marB="45725" marR="91450" marL="91450"/>
                </a:tc>
              </a:tr>
              <a:tr h="370850">
                <a:tc>
                  <a:txBody>
                    <a:bodyPr/>
                    <a:lstStyle/>
                    <a:p>
                      <a:pPr indent="0" lvl="0" marL="0" marR="0" rtl="0" algn="l">
                        <a:spcBef>
                          <a:spcPts val="0"/>
                        </a:spcBef>
                        <a:spcAft>
                          <a:spcPts val="0"/>
                        </a:spcAft>
                        <a:buNone/>
                      </a:pPr>
                      <a:r>
                        <a:rPr lang="en-IN" sz="1800"/>
                        <a:t>A</a:t>
                      </a:r>
                      <a:endParaRPr/>
                    </a:p>
                  </a:txBody>
                  <a:tcPr marT="45725" marB="45725" marR="91450" marL="91450"/>
                </a:tc>
                <a:tc>
                  <a:txBody>
                    <a:bodyPr/>
                    <a:lstStyle/>
                    <a:p>
                      <a:pPr indent="0" lvl="0" marL="0" marR="0" rtl="0" algn="l">
                        <a:spcBef>
                          <a:spcPts val="0"/>
                        </a:spcBef>
                        <a:spcAft>
                          <a:spcPts val="0"/>
                        </a:spcAft>
                        <a:buNone/>
                      </a:pPr>
                      <a:r>
                        <a:rPr lang="en-IN" sz="1800"/>
                        <a:t>5</a:t>
                      </a:r>
                      <a:endParaRPr sz="1800"/>
                    </a:p>
                  </a:txBody>
                  <a:tcPr marT="45725" marB="45725" marR="91450" marL="91450"/>
                </a:tc>
                <a:tc>
                  <a:txBody>
                    <a:bodyPr/>
                    <a:lstStyle/>
                    <a:p>
                      <a:pPr indent="0" lvl="0" marL="0" marR="0" rtl="0" algn="l">
                        <a:spcBef>
                          <a:spcPts val="0"/>
                        </a:spcBef>
                        <a:spcAft>
                          <a:spcPts val="0"/>
                        </a:spcAft>
                        <a:buNone/>
                      </a:pPr>
                      <a:r>
                        <a:rPr lang="en-IN" sz="1800"/>
                        <a:t>-</a:t>
                      </a:r>
                      <a:endParaRPr sz="1800"/>
                    </a:p>
                  </a:txBody>
                  <a:tcPr marT="45725" marB="45725" marR="91450" marL="91450"/>
                </a:tc>
              </a:tr>
              <a:tr h="370850">
                <a:tc>
                  <a:txBody>
                    <a:bodyPr/>
                    <a:lstStyle/>
                    <a:p>
                      <a:pPr indent="0" lvl="0" marL="0" marR="0" rtl="0" algn="l">
                        <a:spcBef>
                          <a:spcPts val="0"/>
                        </a:spcBef>
                        <a:spcAft>
                          <a:spcPts val="0"/>
                        </a:spcAft>
                        <a:buNone/>
                      </a:pPr>
                      <a:r>
                        <a:rPr lang="en-IN" sz="1800"/>
                        <a:t>B</a:t>
                      </a:r>
                      <a:endParaRPr sz="1800"/>
                    </a:p>
                  </a:txBody>
                  <a:tcPr marT="45725" marB="45725" marR="91450" marL="91450"/>
                </a:tc>
                <a:tc>
                  <a:txBody>
                    <a:bodyPr/>
                    <a:lstStyle/>
                    <a:p>
                      <a:pPr indent="0" lvl="0" marL="0" marR="0" rtl="0" algn="l">
                        <a:spcBef>
                          <a:spcPts val="0"/>
                        </a:spcBef>
                        <a:spcAft>
                          <a:spcPts val="0"/>
                        </a:spcAft>
                        <a:buNone/>
                      </a:pPr>
                      <a:r>
                        <a:rPr lang="en-IN" sz="1800"/>
                        <a:t>15</a:t>
                      </a:r>
                      <a:endParaRPr sz="1800"/>
                    </a:p>
                  </a:txBody>
                  <a:tcPr marT="45725" marB="45725" marR="91450" marL="91450"/>
                </a:tc>
                <a:tc>
                  <a:txBody>
                    <a:bodyPr/>
                    <a:lstStyle/>
                    <a:p>
                      <a:pPr indent="0" lvl="0" marL="0" marR="0" rtl="0" algn="l">
                        <a:spcBef>
                          <a:spcPts val="0"/>
                        </a:spcBef>
                        <a:spcAft>
                          <a:spcPts val="0"/>
                        </a:spcAft>
                        <a:buNone/>
                      </a:pPr>
                      <a:r>
                        <a:rPr lang="en-IN" sz="1800"/>
                        <a:t>A</a:t>
                      </a:r>
                      <a:endParaRPr sz="1800"/>
                    </a:p>
                  </a:txBody>
                  <a:tcPr marT="45725" marB="45725" marR="91450" marL="91450"/>
                </a:tc>
              </a:tr>
              <a:tr h="370850">
                <a:tc>
                  <a:txBody>
                    <a:bodyPr/>
                    <a:lstStyle/>
                    <a:p>
                      <a:pPr indent="0" lvl="0" marL="0" marR="0" rtl="0" algn="l">
                        <a:spcBef>
                          <a:spcPts val="0"/>
                        </a:spcBef>
                        <a:spcAft>
                          <a:spcPts val="0"/>
                        </a:spcAft>
                        <a:buNone/>
                      </a:pPr>
                      <a:r>
                        <a:rPr lang="en-IN" sz="1800"/>
                        <a:t>C</a:t>
                      </a:r>
                      <a:endParaRPr sz="1800"/>
                    </a:p>
                  </a:txBody>
                  <a:tcPr marT="45725" marB="45725" marR="91450" marL="91450"/>
                </a:tc>
                <a:tc>
                  <a:txBody>
                    <a:bodyPr/>
                    <a:lstStyle/>
                    <a:p>
                      <a:pPr indent="0" lvl="0" marL="0" marR="0" rtl="0" algn="l">
                        <a:spcBef>
                          <a:spcPts val="0"/>
                        </a:spcBef>
                        <a:spcAft>
                          <a:spcPts val="0"/>
                        </a:spcAft>
                        <a:buNone/>
                      </a:pPr>
                      <a:r>
                        <a:rPr lang="en-IN" sz="1800"/>
                        <a:t>5</a:t>
                      </a:r>
                      <a:endParaRPr sz="1800"/>
                    </a:p>
                  </a:txBody>
                  <a:tcPr marT="45725" marB="45725" marR="91450" marL="91450"/>
                </a:tc>
                <a:tc>
                  <a:txBody>
                    <a:bodyPr/>
                    <a:lstStyle/>
                    <a:p>
                      <a:pPr indent="0" lvl="0" marL="0" marR="0" rtl="0" algn="l">
                        <a:spcBef>
                          <a:spcPts val="0"/>
                        </a:spcBef>
                        <a:spcAft>
                          <a:spcPts val="0"/>
                        </a:spcAft>
                        <a:buNone/>
                      </a:pPr>
                      <a:r>
                        <a:rPr lang="en-IN" sz="1800"/>
                        <a:t>A</a:t>
                      </a:r>
                      <a:endParaRPr sz="1800"/>
                    </a:p>
                  </a:txBody>
                  <a:tcPr marT="45725" marB="45725" marR="91450" marL="91450"/>
                </a:tc>
              </a:tr>
              <a:tr h="370850">
                <a:tc>
                  <a:txBody>
                    <a:bodyPr/>
                    <a:lstStyle/>
                    <a:p>
                      <a:pPr indent="0" lvl="0" marL="0" marR="0" rtl="0" algn="l">
                        <a:spcBef>
                          <a:spcPts val="0"/>
                        </a:spcBef>
                        <a:spcAft>
                          <a:spcPts val="0"/>
                        </a:spcAft>
                        <a:buNone/>
                      </a:pPr>
                      <a:r>
                        <a:rPr lang="en-IN" sz="1800"/>
                        <a:t>D</a:t>
                      </a:r>
                      <a:endParaRPr sz="1800"/>
                    </a:p>
                  </a:txBody>
                  <a:tcPr marT="45725" marB="45725" marR="91450" marL="91450"/>
                </a:tc>
                <a:tc>
                  <a:txBody>
                    <a:bodyPr/>
                    <a:lstStyle/>
                    <a:p>
                      <a:pPr indent="0" lvl="0" marL="0" marR="0" rtl="0" algn="l">
                        <a:spcBef>
                          <a:spcPts val="0"/>
                        </a:spcBef>
                        <a:spcAft>
                          <a:spcPts val="0"/>
                        </a:spcAft>
                        <a:buNone/>
                      </a:pPr>
                      <a:r>
                        <a:rPr lang="en-IN" sz="1800"/>
                        <a:t>8</a:t>
                      </a:r>
                      <a:endParaRPr sz="1800"/>
                    </a:p>
                  </a:txBody>
                  <a:tcPr marT="45725" marB="45725" marR="91450" marL="91450"/>
                </a:tc>
                <a:tc>
                  <a:txBody>
                    <a:bodyPr/>
                    <a:lstStyle/>
                    <a:p>
                      <a:pPr indent="0" lvl="0" marL="0" marR="0" rtl="0" algn="l">
                        <a:spcBef>
                          <a:spcPts val="0"/>
                        </a:spcBef>
                        <a:spcAft>
                          <a:spcPts val="0"/>
                        </a:spcAft>
                        <a:buNone/>
                      </a:pPr>
                      <a:r>
                        <a:rPr lang="en-IN" sz="1800"/>
                        <a:t>A</a:t>
                      </a:r>
                      <a:endParaRPr sz="1800"/>
                    </a:p>
                  </a:txBody>
                  <a:tcPr marT="45725" marB="45725" marR="91450" marL="91450"/>
                </a:tc>
              </a:tr>
              <a:tr h="370850">
                <a:tc>
                  <a:txBody>
                    <a:bodyPr/>
                    <a:lstStyle/>
                    <a:p>
                      <a:pPr indent="0" lvl="0" marL="0" marR="0" rtl="0" algn="l">
                        <a:spcBef>
                          <a:spcPts val="0"/>
                        </a:spcBef>
                        <a:spcAft>
                          <a:spcPts val="0"/>
                        </a:spcAft>
                        <a:buNone/>
                      </a:pPr>
                      <a:r>
                        <a:rPr lang="en-IN" sz="1800"/>
                        <a:t>E</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D</a:t>
                      </a:r>
                      <a:endParaRPr sz="1800"/>
                    </a:p>
                  </a:txBody>
                  <a:tcPr marT="45725" marB="45725" marR="91450" marL="91450"/>
                </a:tc>
              </a:tr>
              <a:tr h="370850">
                <a:tc>
                  <a:txBody>
                    <a:bodyPr/>
                    <a:lstStyle/>
                    <a:p>
                      <a:pPr indent="0" lvl="0" marL="0" marR="0" rtl="0" algn="l">
                        <a:spcBef>
                          <a:spcPts val="0"/>
                        </a:spcBef>
                        <a:spcAft>
                          <a:spcPts val="0"/>
                        </a:spcAft>
                        <a:buNone/>
                      </a:pPr>
                      <a:r>
                        <a:rPr lang="en-IN" sz="1800"/>
                        <a:t>F</a:t>
                      </a:r>
                      <a:endParaRPr sz="1800"/>
                    </a:p>
                  </a:txBody>
                  <a:tcPr marT="45725" marB="45725" marR="91450" marL="91450"/>
                </a:tc>
                <a:tc>
                  <a:txBody>
                    <a:bodyPr/>
                    <a:lstStyle/>
                    <a:p>
                      <a:pPr indent="0" lvl="0" marL="0" marR="0" rtl="0" algn="l">
                        <a:spcBef>
                          <a:spcPts val="0"/>
                        </a:spcBef>
                        <a:spcAft>
                          <a:spcPts val="0"/>
                        </a:spcAft>
                        <a:buNone/>
                      </a:pPr>
                      <a:r>
                        <a:rPr lang="en-IN" sz="1800"/>
                        <a:t>8</a:t>
                      </a:r>
                      <a:endParaRPr sz="1800"/>
                    </a:p>
                  </a:txBody>
                  <a:tcPr marT="45725" marB="45725" marR="91450" marL="91450"/>
                </a:tc>
                <a:tc>
                  <a:txBody>
                    <a:bodyPr/>
                    <a:lstStyle/>
                    <a:p>
                      <a:pPr indent="0" lvl="0" marL="0" marR="0" rtl="0" algn="l">
                        <a:spcBef>
                          <a:spcPts val="0"/>
                        </a:spcBef>
                        <a:spcAft>
                          <a:spcPts val="0"/>
                        </a:spcAft>
                        <a:buNone/>
                      </a:pPr>
                      <a:r>
                        <a:rPr lang="en-IN" sz="1800"/>
                        <a:t>B,C,E</a:t>
                      </a:r>
                      <a:endParaRPr sz="1800"/>
                    </a:p>
                  </a:txBody>
                  <a:tcPr marT="45725" marB="45725" marR="91450" marL="91450"/>
                </a:tc>
              </a:tr>
            </a:tbl>
          </a:graphicData>
        </a:graphic>
      </p:graphicFrame>
      <p:sp>
        <p:nvSpPr>
          <p:cNvPr id="2239" name="Google Shape;2239;p8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240" name="Google Shape;2240;p8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241" name="Google Shape;2241;p8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242" name="Google Shape;2242;p86"/>
          <p:cNvSpPr txBox="1"/>
          <p:nvPr/>
        </p:nvSpPr>
        <p:spPr>
          <a:xfrm>
            <a:off x="457200" y="274638"/>
            <a:ext cx="8229600" cy="5622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3630"/>
              <a:buFont typeface="Calibri"/>
              <a:buNone/>
            </a:pPr>
            <a:r>
              <a:rPr lang="en-IN" sz="3630">
                <a:solidFill>
                  <a:schemeClr val="dk1"/>
                </a:solidFill>
                <a:latin typeface="Calibri"/>
                <a:ea typeface="Calibri"/>
                <a:cs typeface="Calibri"/>
                <a:sym typeface="Calibri"/>
              </a:rPr>
              <a:t>Exercise 1</a:t>
            </a:r>
            <a:endParaRPr sz="363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6" name="Shape 2246"/>
        <p:cNvGrpSpPr/>
        <p:nvPr/>
      </p:nvGrpSpPr>
      <p:grpSpPr>
        <a:xfrm>
          <a:off x="0" y="0"/>
          <a:ext cx="0" cy="0"/>
          <a:chOff x="0" y="0"/>
          <a:chExt cx="0" cy="0"/>
        </a:xfrm>
      </p:grpSpPr>
      <p:sp>
        <p:nvSpPr>
          <p:cNvPr id="2247" name="Google Shape;2247;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Forward Pass</a:t>
            </a:r>
            <a:endParaRPr/>
          </a:p>
        </p:txBody>
      </p:sp>
      <p:sp>
        <p:nvSpPr>
          <p:cNvPr id="2248" name="Google Shape;2248;p8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249" name="Google Shape;2249;p8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250" name="Google Shape;2250;p8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251" name="Google Shape;2251;p8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252" name="Google Shape;2252;p87"/>
          <p:cNvPicPr preferRelativeResize="0"/>
          <p:nvPr/>
        </p:nvPicPr>
        <p:blipFill rotWithShape="1">
          <a:blip r:embed="rId3">
            <a:alphaModFix/>
          </a:blip>
          <a:srcRect b="59914" l="0" r="34567" t="14224"/>
          <a:stretch/>
        </p:blipFill>
        <p:spPr>
          <a:xfrm>
            <a:off x="467545" y="1628800"/>
            <a:ext cx="8136903" cy="1891862"/>
          </a:xfrm>
          <a:prstGeom prst="rect">
            <a:avLst/>
          </a:prstGeom>
          <a:noFill/>
          <a:ln>
            <a:noFill/>
          </a:ln>
        </p:spPr>
      </p:pic>
      <p:sp>
        <p:nvSpPr>
          <p:cNvPr id="2253" name="Google Shape;2253;p87"/>
          <p:cNvSpPr txBox="1"/>
          <p:nvPr/>
        </p:nvSpPr>
        <p:spPr>
          <a:xfrm>
            <a:off x="457200" y="58614"/>
            <a:ext cx="8229600" cy="5622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3630"/>
              <a:buFont typeface="Calibri"/>
              <a:buNone/>
            </a:pPr>
            <a:r>
              <a:rPr lang="en-IN" sz="3630">
                <a:solidFill>
                  <a:schemeClr val="dk1"/>
                </a:solidFill>
                <a:latin typeface="Calibri"/>
                <a:ea typeface="Calibri"/>
                <a:cs typeface="Calibri"/>
                <a:sym typeface="Calibri"/>
              </a:rPr>
              <a:t>Exercise 1</a:t>
            </a:r>
            <a:endParaRPr sz="363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Backward Pass</a:t>
            </a:r>
            <a:endParaRPr/>
          </a:p>
        </p:txBody>
      </p:sp>
      <p:sp>
        <p:nvSpPr>
          <p:cNvPr id="2259" name="Google Shape;2259;p8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260" name="Google Shape;2260;p8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261" name="Google Shape;2261;p8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262" name="Google Shape;2262;p8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263" name="Google Shape;2263;p88"/>
          <p:cNvPicPr preferRelativeResize="0"/>
          <p:nvPr/>
        </p:nvPicPr>
        <p:blipFill rotWithShape="1">
          <a:blip r:embed="rId3">
            <a:alphaModFix/>
          </a:blip>
          <a:srcRect b="31144" l="0" r="34490" t="42563"/>
          <a:stretch/>
        </p:blipFill>
        <p:spPr>
          <a:xfrm>
            <a:off x="467545" y="1628800"/>
            <a:ext cx="8280917" cy="1923393"/>
          </a:xfrm>
          <a:prstGeom prst="rect">
            <a:avLst/>
          </a:prstGeom>
          <a:noFill/>
          <a:ln>
            <a:noFill/>
          </a:ln>
        </p:spPr>
      </p:pic>
      <p:sp>
        <p:nvSpPr>
          <p:cNvPr id="2264" name="Google Shape;2264;p88"/>
          <p:cNvSpPr txBox="1"/>
          <p:nvPr/>
        </p:nvSpPr>
        <p:spPr>
          <a:xfrm>
            <a:off x="457200" y="58614"/>
            <a:ext cx="8229600" cy="5622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3630"/>
              <a:buFont typeface="Calibri"/>
              <a:buNone/>
            </a:pPr>
            <a:r>
              <a:rPr lang="en-IN" sz="3630">
                <a:solidFill>
                  <a:schemeClr val="dk1"/>
                </a:solidFill>
                <a:latin typeface="Calibri"/>
                <a:ea typeface="Calibri"/>
                <a:cs typeface="Calibri"/>
                <a:sym typeface="Calibri"/>
              </a:rPr>
              <a:t>Exercise 1</a:t>
            </a:r>
            <a:endParaRPr sz="363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Critical Path</a:t>
            </a:r>
            <a:endParaRPr/>
          </a:p>
        </p:txBody>
      </p:sp>
      <p:sp>
        <p:nvSpPr>
          <p:cNvPr id="2270" name="Google Shape;2270;p8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271" name="Google Shape;2271;p8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272" name="Google Shape;2272;p8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273" name="Google Shape;2273;p8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274" name="Google Shape;2274;p89"/>
          <p:cNvPicPr preferRelativeResize="0"/>
          <p:nvPr/>
        </p:nvPicPr>
        <p:blipFill rotWithShape="1">
          <a:blip r:embed="rId3">
            <a:alphaModFix/>
          </a:blip>
          <a:srcRect b="56896" l="0" r="34447" t="17242"/>
          <a:stretch/>
        </p:blipFill>
        <p:spPr>
          <a:xfrm>
            <a:off x="467544" y="1655015"/>
            <a:ext cx="8280921" cy="1891862"/>
          </a:xfrm>
          <a:prstGeom prst="rect">
            <a:avLst/>
          </a:prstGeom>
          <a:noFill/>
          <a:ln>
            <a:noFill/>
          </a:ln>
        </p:spPr>
      </p:pic>
      <p:sp>
        <p:nvSpPr>
          <p:cNvPr id="2275" name="Google Shape;2275;p89"/>
          <p:cNvSpPr txBox="1"/>
          <p:nvPr/>
        </p:nvSpPr>
        <p:spPr>
          <a:xfrm>
            <a:off x="457200" y="58614"/>
            <a:ext cx="8229600" cy="5622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3630"/>
              <a:buFont typeface="Calibri"/>
              <a:buNone/>
            </a:pPr>
            <a:r>
              <a:rPr lang="en-IN" sz="3630">
                <a:solidFill>
                  <a:schemeClr val="dk1"/>
                </a:solidFill>
                <a:latin typeface="Calibri"/>
                <a:ea typeface="Calibri"/>
                <a:cs typeface="Calibri"/>
                <a:sym typeface="Calibri"/>
              </a:rPr>
              <a:t>Exercise 1</a:t>
            </a:r>
            <a:endParaRPr sz="363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9" name="Shape 2279"/>
        <p:cNvGrpSpPr/>
        <p:nvPr/>
      </p:nvGrpSpPr>
      <p:grpSpPr>
        <a:xfrm>
          <a:off x="0" y="0"/>
          <a:ext cx="0" cy="0"/>
          <a:chOff x="0" y="0"/>
          <a:chExt cx="0" cy="0"/>
        </a:xfrm>
      </p:grpSpPr>
      <p:sp>
        <p:nvSpPr>
          <p:cNvPr id="2280" name="Google Shape;2280;p90"/>
          <p:cNvSpPr txBox="1"/>
          <p:nvPr>
            <p:ph idx="12" type="sldNum"/>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IN"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id="2281" name="Google Shape;2281;p90"/>
          <p:cNvPicPr preferRelativeResize="0"/>
          <p:nvPr>
            <p:ph idx="1" type="body"/>
          </p:nvPr>
        </p:nvPicPr>
        <p:blipFill rotWithShape="1">
          <a:blip r:embed="rId3">
            <a:alphaModFix/>
          </a:blip>
          <a:srcRect b="0" l="0" r="0" t="0"/>
          <a:stretch/>
        </p:blipFill>
        <p:spPr>
          <a:xfrm>
            <a:off x="-1588" y="764704"/>
            <a:ext cx="8856600" cy="2088300"/>
          </a:xfrm>
          <a:prstGeom prst="rect">
            <a:avLst/>
          </a:prstGeom>
          <a:noFill/>
          <a:ln>
            <a:noFill/>
          </a:ln>
        </p:spPr>
      </p:pic>
      <p:sp>
        <p:nvSpPr>
          <p:cNvPr id="2282" name="Google Shape;2282;p90"/>
          <p:cNvSpPr/>
          <p:nvPr/>
        </p:nvSpPr>
        <p:spPr>
          <a:xfrm>
            <a:off x="88900" y="2708920"/>
            <a:ext cx="8929800" cy="23082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000000"/>
                </a:solidFill>
                <a:latin typeface="Calibri"/>
                <a:ea typeface="Calibri"/>
                <a:cs typeface="Calibri"/>
                <a:sym typeface="Calibri"/>
              </a:rPr>
              <a:t>The activity span</a:t>
            </a:r>
            <a:r>
              <a:rPr lang="en-IN" sz="2400">
                <a:solidFill>
                  <a:srgbClr val="000000"/>
                </a:solidFill>
                <a:latin typeface="Calibri"/>
                <a:ea typeface="Calibri"/>
                <a:cs typeface="Calibri"/>
                <a:sym typeface="Calibri"/>
              </a:rPr>
              <a:t>-</a:t>
            </a:r>
            <a:endParaRPr sz="2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a:p>
            <a:pPr indent="-342900" lvl="0" marL="342900" marR="0" rtl="0" algn="l">
              <a:spcBef>
                <a:spcPts val="0"/>
              </a:spcBef>
              <a:spcAft>
                <a:spcPts val="0"/>
              </a:spcAft>
              <a:buClr>
                <a:srgbClr val="000000"/>
              </a:buClr>
              <a:buSzPts val="2400"/>
              <a:buFont typeface="Arial"/>
              <a:buChar char="•"/>
            </a:pPr>
            <a:r>
              <a:rPr b="1" lang="en-IN" sz="2400">
                <a:solidFill>
                  <a:srgbClr val="000000"/>
                </a:solidFill>
                <a:latin typeface="Calibri"/>
                <a:ea typeface="Calibri"/>
                <a:cs typeface="Calibri"/>
                <a:sym typeface="Calibri"/>
              </a:rPr>
              <a:t>This is the difference between the earliest start date and the latest finish date and </a:t>
            </a:r>
            <a:endParaRPr b="1" sz="2400">
              <a:solidFill>
                <a:srgbClr val="000000"/>
              </a:solidFill>
              <a:latin typeface="Calibri"/>
              <a:ea typeface="Calibri"/>
              <a:cs typeface="Calibri"/>
              <a:sym typeface="Calibri"/>
            </a:endParaRPr>
          </a:p>
          <a:p>
            <a:pPr indent="-342900" lvl="0" marL="342900" marR="0" rtl="0" algn="l">
              <a:spcBef>
                <a:spcPts val="0"/>
              </a:spcBef>
              <a:spcAft>
                <a:spcPts val="0"/>
              </a:spcAft>
              <a:buClr>
                <a:srgbClr val="000000"/>
              </a:buClr>
              <a:buSzPts val="2400"/>
              <a:buFont typeface="Arial"/>
              <a:buChar char="•"/>
            </a:pPr>
            <a:r>
              <a:rPr b="1" lang="en-IN" sz="2400">
                <a:solidFill>
                  <a:srgbClr val="000000"/>
                </a:solidFill>
                <a:latin typeface="Calibri"/>
                <a:ea typeface="Calibri"/>
                <a:cs typeface="Calibri"/>
                <a:sym typeface="Calibri"/>
              </a:rPr>
              <a:t>is a measure of the maximum time allowable for the activity. </a:t>
            </a:r>
            <a:endParaRPr b="1" sz="24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283" name="Google Shape;2283;p90"/>
          <p:cNvSpPr txBox="1"/>
          <p:nvPr/>
        </p:nvSpPr>
        <p:spPr>
          <a:xfrm>
            <a:off x="457200" y="58614"/>
            <a:ext cx="8229600" cy="5622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3630"/>
              <a:buFont typeface="Calibri"/>
              <a:buNone/>
            </a:pPr>
            <a:r>
              <a:rPr lang="en-IN" sz="3630">
                <a:solidFill>
                  <a:schemeClr val="dk1"/>
                </a:solidFill>
                <a:latin typeface="Calibri"/>
                <a:ea typeface="Calibri"/>
                <a:cs typeface="Calibri"/>
                <a:sym typeface="Calibri"/>
              </a:rPr>
              <a:t>Example Revisited</a:t>
            </a:r>
            <a:endParaRPr sz="3630">
              <a:solidFill>
                <a:schemeClr val="dk1"/>
              </a:solidFill>
              <a:latin typeface="Calibri"/>
              <a:ea typeface="Calibri"/>
              <a:cs typeface="Calibri"/>
              <a:sym typeface="Calibri"/>
            </a:endParaRPr>
          </a:p>
        </p:txBody>
      </p:sp>
      <p:sp>
        <p:nvSpPr>
          <p:cNvPr id="2284" name="Google Shape;2284;p9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285" name="Google Shape;2285;p9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pic>
        <p:nvPicPr>
          <p:cNvPr id="2286" name="Google Shape;2286;p90"/>
          <p:cNvPicPr preferRelativeResize="0"/>
          <p:nvPr/>
        </p:nvPicPr>
        <p:blipFill rotWithShape="1">
          <a:blip r:embed="rId4">
            <a:alphaModFix/>
          </a:blip>
          <a:srcRect b="43965" l="42531" r="26934" t="29094"/>
          <a:stretch/>
        </p:blipFill>
        <p:spPr>
          <a:xfrm>
            <a:off x="1259632" y="4869160"/>
            <a:ext cx="6840761" cy="1296144"/>
          </a:xfrm>
          <a:prstGeom prst="rect">
            <a:avLst/>
          </a:prstGeom>
          <a:noFill/>
          <a:ln>
            <a:noFill/>
          </a:ln>
        </p:spPr>
      </p:pic>
      <p:sp>
        <p:nvSpPr>
          <p:cNvPr id="2287" name="Google Shape;2287;p90"/>
          <p:cNvSpPr/>
          <p:nvPr/>
        </p:nvSpPr>
        <p:spPr>
          <a:xfrm rot="875610">
            <a:off x="3353233" y="5456924"/>
            <a:ext cx="2880223" cy="283924"/>
          </a:xfrm>
          <a:prstGeom prst="leftRightArrow">
            <a:avLst>
              <a:gd fmla="val 50000" name="adj1"/>
              <a:gd fmla="val 50000" name="adj2"/>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Google Shape;2292;p91"/>
          <p:cNvSpPr txBox="1"/>
          <p:nvPr>
            <p:ph type="title"/>
          </p:nvPr>
        </p:nvSpPr>
        <p:spPr>
          <a:xfrm>
            <a:off x="467544" y="0"/>
            <a:ext cx="8229600" cy="490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Problem with Total float</a:t>
            </a:r>
            <a:endParaRPr sz="3959"/>
          </a:p>
        </p:txBody>
      </p:sp>
      <p:sp>
        <p:nvSpPr>
          <p:cNvPr id="2293" name="Google Shape;2293;p91"/>
          <p:cNvSpPr txBox="1"/>
          <p:nvPr>
            <p:ph idx="1" type="body"/>
          </p:nvPr>
        </p:nvSpPr>
        <p:spPr>
          <a:xfrm>
            <a:off x="457200" y="4077072"/>
            <a:ext cx="8229600" cy="2592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t>Activities A and C each have 2 weeks total float. </a:t>
            </a:r>
            <a:endParaRPr/>
          </a:p>
          <a:p>
            <a:pPr indent="-342900" lvl="0" marL="342900" rtl="0" algn="l">
              <a:spcBef>
                <a:spcPts val="560"/>
              </a:spcBef>
              <a:spcAft>
                <a:spcPts val="0"/>
              </a:spcAft>
              <a:buClr>
                <a:schemeClr val="dk1"/>
              </a:buClr>
              <a:buSzPts val="2800"/>
              <a:buChar char="•"/>
            </a:pPr>
            <a:r>
              <a:rPr lang="en-IN" sz="2800"/>
              <a:t>If activity A uses up its float i.e. it is not completed until week 8 then</a:t>
            </a:r>
            <a:endParaRPr/>
          </a:p>
          <a:p>
            <a:pPr indent="-285750" lvl="1" marL="742950" rtl="0" algn="l">
              <a:spcBef>
                <a:spcPts val="480"/>
              </a:spcBef>
              <a:spcAft>
                <a:spcPts val="0"/>
              </a:spcAft>
              <a:buClr>
                <a:schemeClr val="dk1"/>
              </a:buClr>
              <a:buSzPts val="2400"/>
              <a:buChar char="–"/>
            </a:pPr>
            <a:r>
              <a:rPr lang="en-IN" sz="2400"/>
              <a:t>Activity B will have Zero float i.e. becomes critical</a:t>
            </a:r>
            <a:endParaRPr sz="2800" u="sng"/>
          </a:p>
          <a:p>
            <a:pPr indent="-165100" lvl="0" marL="342900" rtl="0" algn="l">
              <a:spcBef>
                <a:spcPts val="560"/>
              </a:spcBef>
              <a:spcAft>
                <a:spcPts val="0"/>
              </a:spcAft>
              <a:buClr>
                <a:schemeClr val="dk1"/>
              </a:buClr>
              <a:buSzPts val="2800"/>
              <a:buNone/>
            </a:pPr>
            <a:r>
              <a:t/>
            </a:r>
            <a:endParaRPr sz="2800" u="sng"/>
          </a:p>
          <a:p>
            <a:pPr indent="-165100" lvl="0" marL="342900" rtl="0" algn="l">
              <a:spcBef>
                <a:spcPts val="560"/>
              </a:spcBef>
              <a:spcAft>
                <a:spcPts val="0"/>
              </a:spcAft>
              <a:buClr>
                <a:schemeClr val="dk1"/>
              </a:buClr>
              <a:buSzPts val="2800"/>
              <a:buNone/>
            </a:pPr>
            <a:r>
              <a:t/>
            </a:r>
            <a:endParaRPr sz="2800" u="sng"/>
          </a:p>
        </p:txBody>
      </p:sp>
      <p:sp>
        <p:nvSpPr>
          <p:cNvPr id="2294" name="Google Shape;2294;p9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295" name="Google Shape;2295;p9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296" name="Google Shape;2296;p9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297" name="Google Shape;2297;p91"/>
          <p:cNvPicPr preferRelativeResize="0"/>
          <p:nvPr/>
        </p:nvPicPr>
        <p:blipFill rotWithShape="1">
          <a:blip r:embed="rId3">
            <a:alphaModFix/>
          </a:blip>
          <a:srcRect b="0" l="0" r="0" t="0"/>
          <a:stretch/>
        </p:blipFill>
        <p:spPr>
          <a:xfrm>
            <a:off x="-1588" y="476672"/>
            <a:ext cx="8856662" cy="338437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1" name="Shape 2301"/>
        <p:cNvGrpSpPr/>
        <p:nvPr/>
      </p:nvGrpSpPr>
      <p:grpSpPr>
        <a:xfrm>
          <a:off x="0" y="0"/>
          <a:ext cx="0" cy="0"/>
          <a:chOff x="0" y="0"/>
          <a:chExt cx="0" cy="0"/>
        </a:xfrm>
      </p:grpSpPr>
      <p:sp>
        <p:nvSpPr>
          <p:cNvPr id="2302" name="Google Shape;2302;p92"/>
          <p:cNvSpPr txBox="1"/>
          <p:nvPr>
            <p:ph type="title"/>
          </p:nvPr>
        </p:nvSpPr>
        <p:spPr>
          <a:xfrm>
            <a:off x="467544" y="0"/>
            <a:ext cx="8229600" cy="490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Problem with Total float</a:t>
            </a:r>
            <a:endParaRPr sz="3959"/>
          </a:p>
        </p:txBody>
      </p:sp>
      <p:sp>
        <p:nvSpPr>
          <p:cNvPr id="2303" name="Google Shape;2303;p92"/>
          <p:cNvSpPr txBox="1"/>
          <p:nvPr>
            <p:ph idx="1" type="body"/>
          </p:nvPr>
        </p:nvSpPr>
        <p:spPr>
          <a:xfrm>
            <a:off x="457200" y="4005064"/>
            <a:ext cx="8229600" cy="26643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IN" sz="2800">
                <a:solidFill>
                  <a:schemeClr val="dk1"/>
                </a:solidFill>
                <a:latin typeface="Calibri"/>
                <a:ea typeface="Calibri"/>
                <a:cs typeface="Calibri"/>
                <a:sym typeface="Calibri"/>
              </a:rPr>
              <a:t>Thus, </a:t>
            </a:r>
            <a:r>
              <a:rPr lang="en-IN" sz="2800" u="sng">
                <a:solidFill>
                  <a:schemeClr val="dk1"/>
                </a:solidFill>
                <a:latin typeface="Calibri"/>
                <a:ea typeface="Calibri"/>
                <a:cs typeface="Calibri"/>
                <a:sym typeface="Calibri"/>
              </a:rPr>
              <a:t>Total float may be misleading and detrimental to the project’s success to publicize total float.</a:t>
            </a:r>
            <a:endParaRPr/>
          </a:p>
          <a:p>
            <a:pPr indent="-165100" lvl="0" marL="342900" rtl="0" algn="l">
              <a:spcBef>
                <a:spcPts val="560"/>
              </a:spcBef>
              <a:spcAft>
                <a:spcPts val="0"/>
              </a:spcAft>
              <a:buClr>
                <a:schemeClr val="dk1"/>
              </a:buClr>
              <a:buSzPts val="2800"/>
              <a:buNone/>
            </a:pPr>
            <a:r>
              <a:t/>
            </a:r>
            <a:endParaRPr sz="2800" u="sng"/>
          </a:p>
          <a:p>
            <a:pPr indent="-342900" lvl="0" marL="342900" rtl="0" algn="l">
              <a:spcBef>
                <a:spcPts val="560"/>
              </a:spcBef>
              <a:spcAft>
                <a:spcPts val="0"/>
              </a:spcAft>
              <a:buClr>
                <a:schemeClr val="dk1"/>
              </a:buClr>
              <a:buSzPts val="2800"/>
              <a:buChar char="•"/>
            </a:pPr>
            <a:r>
              <a:rPr lang="en-IN" sz="2800" u="sng">
                <a:solidFill>
                  <a:schemeClr val="dk1"/>
                </a:solidFill>
                <a:latin typeface="Calibri"/>
                <a:ea typeface="Calibri"/>
                <a:cs typeface="Calibri"/>
                <a:sym typeface="Calibri"/>
              </a:rPr>
              <a:t>Total float may be used only once.</a:t>
            </a:r>
            <a:endParaRPr/>
          </a:p>
          <a:p>
            <a:pPr indent="-165100" lvl="0" marL="342900" rtl="0" algn="l">
              <a:spcBef>
                <a:spcPts val="560"/>
              </a:spcBef>
              <a:spcAft>
                <a:spcPts val="0"/>
              </a:spcAft>
              <a:buClr>
                <a:schemeClr val="dk1"/>
              </a:buClr>
              <a:buSzPts val="2800"/>
              <a:buNone/>
            </a:pPr>
            <a:r>
              <a:t/>
            </a:r>
            <a:endParaRPr sz="2800" u="sng"/>
          </a:p>
          <a:p>
            <a:pPr indent="-165100" lvl="0" marL="342900" rtl="0" algn="l">
              <a:spcBef>
                <a:spcPts val="560"/>
              </a:spcBef>
              <a:spcAft>
                <a:spcPts val="0"/>
              </a:spcAft>
              <a:buClr>
                <a:schemeClr val="dk1"/>
              </a:buClr>
              <a:buSzPts val="2800"/>
              <a:buNone/>
            </a:pPr>
            <a:r>
              <a:t/>
            </a:r>
            <a:endParaRPr sz="2800" u="sng"/>
          </a:p>
          <a:p>
            <a:pPr indent="-165100" lvl="0" marL="342900" rtl="0" algn="l">
              <a:spcBef>
                <a:spcPts val="560"/>
              </a:spcBef>
              <a:spcAft>
                <a:spcPts val="0"/>
              </a:spcAft>
              <a:buClr>
                <a:schemeClr val="dk1"/>
              </a:buClr>
              <a:buSzPts val="2800"/>
              <a:buNone/>
            </a:pPr>
            <a:r>
              <a:t/>
            </a:r>
            <a:endParaRPr sz="2800" u="sng"/>
          </a:p>
        </p:txBody>
      </p:sp>
      <p:sp>
        <p:nvSpPr>
          <p:cNvPr id="2304" name="Google Shape;2304;p9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05" name="Google Shape;2305;p9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306" name="Google Shape;2306;p9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307" name="Google Shape;2307;p92"/>
          <p:cNvPicPr preferRelativeResize="0"/>
          <p:nvPr/>
        </p:nvPicPr>
        <p:blipFill rotWithShape="1">
          <a:blip r:embed="rId3">
            <a:alphaModFix/>
          </a:blip>
          <a:srcRect b="0" l="0" r="0" t="0"/>
          <a:stretch/>
        </p:blipFill>
        <p:spPr>
          <a:xfrm>
            <a:off x="-1588" y="476672"/>
            <a:ext cx="8856662" cy="3528392"/>
          </a:xfrm>
          <a:prstGeom prst="rect">
            <a:avLst/>
          </a:prstGeom>
          <a:noFill/>
          <a:ln>
            <a:noFill/>
          </a:ln>
        </p:spPr>
      </p:pic>
      <p:sp>
        <p:nvSpPr>
          <p:cNvPr id="2308" name="Google Shape;2308;p92"/>
          <p:cNvSpPr/>
          <p:nvPr/>
        </p:nvSpPr>
        <p:spPr>
          <a:xfrm>
            <a:off x="395536" y="5445224"/>
            <a:ext cx="8280900" cy="648000"/>
          </a:xfrm>
          <a:prstGeom prst="frame">
            <a:avLst>
              <a:gd fmla="val 12500" name="adj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sp>
        <p:nvSpPr>
          <p:cNvPr id="1561" name="Google Shape;156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Project Schedule</a:t>
            </a:r>
            <a:endParaRPr/>
          </a:p>
        </p:txBody>
      </p:sp>
      <p:sp>
        <p:nvSpPr>
          <p:cNvPr id="1562" name="Google Shape;1562;p21"/>
          <p:cNvSpPr txBox="1"/>
          <p:nvPr>
            <p:ph idx="1" type="body"/>
          </p:nvPr>
        </p:nvSpPr>
        <p:spPr>
          <a:xfrm>
            <a:off x="457200" y="1600200"/>
            <a:ext cx="8229600" cy="45261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solidFill>
                  <a:schemeClr val="dk1"/>
                </a:solidFill>
                <a:latin typeface="Calibri"/>
                <a:ea typeface="Calibri"/>
                <a:cs typeface="Calibri"/>
                <a:sym typeface="Calibri"/>
              </a:rPr>
              <a:t>Ideal Activity plan</a:t>
            </a:r>
            <a:endParaRPr/>
          </a:p>
          <a:p>
            <a:pPr indent="-285750" lvl="1" marL="742950" rtl="0" algn="l">
              <a:spcBef>
                <a:spcPts val="560"/>
              </a:spcBef>
              <a:spcAft>
                <a:spcPts val="0"/>
              </a:spcAft>
              <a:buClr>
                <a:schemeClr val="dk1"/>
              </a:buClr>
              <a:buSzPts val="2800"/>
              <a:buChar char="–"/>
            </a:pPr>
            <a:r>
              <a:rPr lang="en-IN">
                <a:solidFill>
                  <a:schemeClr val="dk1"/>
                </a:solidFill>
                <a:latin typeface="Calibri"/>
                <a:ea typeface="Calibri"/>
                <a:cs typeface="Calibri"/>
                <a:sym typeface="Calibri"/>
              </a:rPr>
              <a:t>A plan of when each activity would ideally be undertaken </a:t>
            </a:r>
            <a:r>
              <a:rPr lang="en-IN" u="sng">
                <a:solidFill>
                  <a:schemeClr val="dk1"/>
                </a:solidFill>
                <a:latin typeface="Calibri"/>
                <a:ea typeface="Calibri"/>
                <a:cs typeface="Calibri"/>
                <a:sym typeface="Calibri"/>
              </a:rPr>
              <a:t>when resources are not a constraint.</a:t>
            </a:r>
            <a:endParaRPr/>
          </a:p>
          <a:p>
            <a:pPr indent="-285750" lvl="1" marL="742950" rtl="0" algn="l">
              <a:spcBef>
                <a:spcPts val="560"/>
              </a:spcBef>
              <a:spcAft>
                <a:spcPts val="0"/>
              </a:spcAft>
              <a:buClr>
                <a:schemeClr val="dk1"/>
              </a:buClr>
              <a:buSzPts val="2800"/>
              <a:buChar char="–"/>
            </a:pPr>
            <a:r>
              <a:rPr lang="en-IN">
                <a:solidFill>
                  <a:schemeClr val="dk1"/>
                </a:solidFill>
                <a:latin typeface="Calibri"/>
                <a:ea typeface="Calibri"/>
                <a:cs typeface="Calibri"/>
                <a:sym typeface="Calibri"/>
              </a:rPr>
              <a:t>Creation of Ideal Activity plan</a:t>
            </a:r>
            <a:endParaRPr/>
          </a:p>
          <a:p>
            <a:pPr indent="-342900" lvl="0" marL="342900" rtl="0" algn="l">
              <a:spcBef>
                <a:spcPts val="640"/>
              </a:spcBef>
              <a:spcAft>
                <a:spcPts val="0"/>
              </a:spcAft>
              <a:buClr>
                <a:schemeClr val="dk1"/>
              </a:buClr>
              <a:buSzPts val="3200"/>
              <a:buChar char="•"/>
            </a:pPr>
            <a:r>
              <a:rPr lang="en-IN">
                <a:solidFill>
                  <a:schemeClr val="dk1"/>
                </a:solidFill>
                <a:latin typeface="Calibri"/>
                <a:ea typeface="Calibri"/>
                <a:cs typeface="Calibri"/>
                <a:sym typeface="Calibri"/>
              </a:rPr>
              <a:t>Activity Risk Analysis</a:t>
            </a:r>
            <a:endParaRPr/>
          </a:p>
          <a:p>
            <a:pPr indent="-285750" lvl="1" marL="742950" rtl="0" algn="l">
              <a:spcBef>
                <a:spcPts val="560"/>
              </a:spcBef>
              <a:spcAft>
                <a:spcPts val="0"/>
              </a:spcAft>
              <a:buClr>
                <a:schemeClr val="dk1"/>
              </a:buClr>
              <a:buSzPts val="2800"/>
              <a:buChar char="–"/>
            </a:pPr>
            <a:r>
              <a:rPr lang="en-IN">
                <a:solidFill>
                  <a:schemeClr val="dk1"/>
                </a:solidFill>
                <a:latin typeface="Calibri"/>
                <a:ea typeface="Calibri"/>
                <a:cs typeface="Calibri"/>
                <a:sym typeface="Calibri"/>
              </a:rPr>
              <a:t>Identifying </a:t>
            </a:r>
            <a:r>
              <a:rPr lang="en-IN" u="sng">
                <a:solidFill>
                  <a:schemeClr val="dk1"/>
                </a:solidFill>
                <a:latin typeface="Calibri"/>
                <a:ea typeface="Calibri"/>
                <a:cs typeface="Calibri"/>
                <a:sym typeface="Calibri"/>
              </a:rPr>
              <a:t>potential problems with the activity plan.</a:t>
            </a:r>
            <a:endParaRPr/>
          </a:p>
          <a:p>
            <a:pPr indent="-285750" lvl="1" marL="742950" rtl="0" algn="l">
              <a:spcBef>
                <a:spcPts val="560"/>
              </a:spcBef>
              <a:spcAft>
                <a:spcPts val="0"/>
              </a:spcAft>
              <a:buClr>
                <a:schemeClr val="dk1"/>
              </a:buClr>
              <a:buSzPts val="2800"/>
              <a:buChar char="–"/>
            </a:pPr>
            <a:r>
              <a:rPr lang="en-IN">
                <a:solidFill>
                  <a:schemeClr val="dk1"/>
                </a:solidFill>
                <a:latin typeface="Calibri"/>
                <a:ea typeface="Calibri"/>
                <a:cs typeface="Calibri"/>
                <a:sym typeface="Calibri"/>
              </a:rPr>
              <a:t>Suggested </a:t>
            </a:r>
            <a:r>
              <a:rPr lang="en-IN" u="sng">
                <a:solidFill>
                  <a:schemeClr val="dk1"/>
                </a:solidFill>
                <a:latin typeface="Calibri"/>
                <a:ea typeface="Calibri"/>
                <a:cs typeface="Calibri"/>
                <a:sym typeface="Calibri"/>
              </a:rPr>
              <a:t>alterations to the activity plan </a:t>
            </a:r>
            <a:r>
              <a:rPr lang="en-IN">
                <a:solidFill>
                  <a:schemeClr val="dk1"/>
                </a:solidFill>
                <a:latin typeface="Calibri"/>
                <a:ea typeface="Calibri"/>
                <a:cs typeface="Calibri"/>
                <a:sym typeface="Calibri"/>
              </a:rPr>
              <a:t>and resulting </a:t>
            </a:r>
            <a:r>
              <a:rPr lang="en-IN" u="sng">
                <a:solidFill>
                  <a:schemeClr val="dk1"/>
                </a:solidFill>
                <a:latin typeface="Calibri"/>
                <a:ea typeface="Calibri"/>
                <a:cs typeface="Calibri"/>
                <a:sym typeface="Calibri"/>
              </a:rPr>
              <a:t>implications </a:t>
            </a:r>
            <a:r>
              <a:rPr lang="en-IN">
                <a:solidFill>
                  <a:schemeClr val="dk1"/>
                </a:solidFill>
                <a:latin typeface="Calibri"/>
                <a:ea typeface="Calibri"/>
                <a:cs typeface="Calibri"/>
                <a:sym typeface="Calibri"/>
              </a:rPr>
              <a:t>for resource allocation</a:t>
            </a:r>
            <a:endParaRPr/>
          </a:p>
        </p:txBody>
      </p:sp>
      <p:sp>
        <p:nvSpPr>
          <p:cNvPr id="1563" name="Google Shape;1563;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564" name="Google Shape;1564;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565" name="Google Shape;1565;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2" name="Shape 2312"/>
        <p:cNvGrpSpPr/>
        <p:nvPr/>
      </p:nvGrpSpPr>
      <p:grpSpPr>
        <a:xfrm>
          <a:off x="0" y="0"/>
          <a:ext cx="0" cy="0"/>
          <a:chOff x="0" y="0"/>
          <a:chExt cx="0" cy="0"/>
        </a:xfrm>
      </p:grpSpPr>
      <p:sp>
        <p:nvSpPr>
          <p:cNvPr id="2313" name="Google Shape;2313;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Activity Float</a:t>
            </a:r>
            <a:endParaRPr/>
          </a:p>
        </p:txBody>
      </p:sp>
      <p:sp>
        <p:nvSpPr>
          <p:cNvPr id="2314" name="Google Shape;2314;p9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15" name="Google Shape;2315;p9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316" name="Google Shape;2316;p9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317" name="Google Shape;2317;p93"/>
          <p:cNvSpPr txBox="1"/>
          <p:nvPr>
            <p:ph idx="1" type="body"/>
          </p:nvPr>
        </p:nvSpPr>
        <p:spPr>
          <a:xfrm>
            <a:off x="457200" y="1196752"/>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There are no of measures of activity float:</a:t>
            </a:r>
            <a:endParaRPr/>
          </a:p>
          <a:p>
            <a:pPr indent="-285750" lvl="1" marL="742950" rtl="0" algn="l">
              <a:spcBef>
                <a:spcPts val="560"/>
              </a:spcBef>
              <a:spcAft>
                <a:spcPts val="0"/>
              </a:spcAft>
              <a:buClr>
                <a:schemeClr val="dk1"/>
              </a:buClr>
              <a:buSzPts val="2800"/>
              <a:buChar char="–"/>
            </a:pPr>
            <a:r>
              <a:rPr lang="en-IN"/>
              <a:t>Free float/Free Slack</a:t>
            </a:r>
            <a:endParaRPr/>
          </a:p>
          <a:p>
            <a:pPr indent="-285750" lvl="1" marL="742950" rtl="0" algn="l">
              <a:spcBef>
                <a:spcPts val="560"/>
              </a:spcBef>
              <a:spcAft>
                <a:spcPts val="0"/>
              </a:spcAft>
              <a:buClr>
                <a:schemeClr val="dk1"/>
              </a:buClr>
              <a:buSzPts val="2800"/>
              <a:buChar char="–"/>
            </a:pPr>
            <a:r>
              <a:rPr lang="en-IN"/>
              <a:t>Interfering float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1" name="Shape 2321"/>
        <p:cNvGrpSpPr/>
        <p:nvPr/>
      </p:nvGrpSpPr>
      <p:grpSpPr>
        <a:xfrm>
          <a:off x="0" y="0"/>
          <a:ext cx="0" cy="0"/>
          <a:chOff x="0" y="0"/>
          <a:chExt cx="0" cy="0"/>
        </a:xfrm>
      </p:grpSpPr>
      <p:sp>
        <p:nvSpPr>
          <p:cNvPr id="2322" name="Google Shape;2322;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Activity Float</a:t>
            </a:r>
            <a:endParaRPr/>
          </a:p>
        </p:txBody>
      </p:sp>
      <p:sp>
        <p:nvSpPr>
          <p:cNvPr id="2323" name="Google Shape;2323;p9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24" name="Google Shape;2324;p9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325" name="Google Shape;2325;p9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326" name="Google Shape;2326;p94"/>
          <p:cNvSpPr txBox="1"/>
          <p:nvPr>
            <p:ph idx="1" type="body"/>
          </p:nvPr>
        </p:nvSpPr>
        <p:spPr>
          <a:xfrm>
            <a:off x="457200" y="1196752"/>
            <a:ext cx="8229600" cy="4526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solidFill>
                  <a:schemeClr val="dk1"/>
                </a:solidFill>
                <a:latin typeface="Calibri"/>
                <a:ea typeface="Calibri"/>
                <a:cs typeface="Calibri"/>
                <a:sym typeface="Calibri"/>
              </a:rPr>
              <a:t>There are no of measures of activity float:</a:t>
            </a:r>
            <a:endParaRPr/>
          </a:p>
          <a:p>
            <a:pPr indent="-285750" lvl="1" marL="742950" rtl="0" algn="l">
              <a:spcBef>
                <a:spcPts val="560"/>
              </a:spcBef>
              <a:spcAft>
                <a:spcPts val="0"/>
              </a:spcAft>
              <a:buClr>
                <a:schemeClr val="dk1"/>
              </a:buClr>
              <a:buSzPts val="2800"/>
              <a:buChar char="–"/>
            </a:pPr>
            <a:r>
              <a:rPr lang="en-IN">
                <a:solidFill>
                  <a:schemeClr val="dk1"/>
                </a:solidFill>
                <a:latin typeface="Calibri"/>
                <a:ea typeface="Calibri"/>
                <a:cs typeface="Calibri"/>
                <a:sym typeface="Calibri"/>
              </a:rPr>
              <a:t>Free float/Free Slack: difference between Earliest Finish Date for the activity and Earliest start date of the succeeding activity</a:t>
            </a:r>
            <a:endParaRPr/>
          </a:p>
          <a:p>
            <a:pPr indent="0" lvl="1" marL="457200" rtl="0" algn="l">
              <a:spcBef>
                <a:spcPts val="560"/>
              </a:spcBef>
              <a:spcAft>
                <a:spcPts val="0"/>
              </a:spcAft>
              <a:buClr>
                <a:schemeClr val="dk1"/>
              </a:buClr>
              <a:buSzPts val="2800"/>
              <a:buNone/>
            </a:pPr>
            <a:r>
              <a:t/>
            </a:r>
            <a:endParaRPr/>
          </a:p>
          <a:p>
            <a:pPr indent="0" lvl="1" marL="457200" rtl="0" algn="l">
              <a:spcBef>
                <a:spcPts val="560"/>
              </a:spcBef>
              <a:spcAft>
                <a:spcPts val="0"/>
              </a:spcAft>
              <a:buClr>
                <a:schemeClr val="dk1"/>
              </a:buClr>
              <a:buSzPts val="2800"/>
              <a:buNone/>
            </a:pPr>
            <a:r>
              <a:rPr lang="en-IN">
                <a:solidFill>
                  <a:schemeClr val="dk1"/>
                </a:solidFill>
                <a:latin typeface="Calibri"/>
                <a:ea typeface="Calibri"/>
                <a:cs typeface="Calibri"/>
                <a:sym typeface="Calibri"/>
              </a:rPr>
              <a:t>Free float=ES(earliest successor)-EF(activity)</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p:txBody>
      </p:sp>
      <p:pic>
        <p:nvPicPr>
          <p:cNvPr id="2327" name="Google Shape;2327;p94"/>
          <p:cNvPicPr preferRelativeResize="0"/>
          <p:nvPr/>
        </p:nvPicPr>
        <p:blipFill rotWithShape="1">
          <a:blip r:embed="rId3">
            <a:alphaModFix/>
          </a:blip>
          <a:srcRect b="43965" l="42531" r="26934" t="29094"/>
          <a:stretch/>
        </p:blipFill>
        <p:spPr>
          <a:xfrm>
            <a:off x="1259632" y="4384164"/>
            <a:ext cx="3420379" cy="1970690"/>
          </a:xfrm>
          <a:prstGeom prst="rect">
            <a:avLst/>
          </a:prstGeom>
          <a:noFill/>
          <a:ln>
            <a:noFill/>
          </a:ln>
        </p:spPr>
      </p:pic>
      <p:pic>
        <p:nvPicPr>
          <p:cNvPr id="2328" name="Google Shape;2328;p94"/>
          <p:cNvPicPr preferRelativeResize="0"/>
          <p:nvPr/>
        </p:nvPicPr>
        <p:blipFill rotWithShape="1">
          <a:blip r:embed="rId3">
            <a:alphaModFix/>
          </a:blip>
          <a:srcRect b="43965" l="42531" r="26934" t="29094"/>
          <a:stretch/>
        </p:blipFill>
        <p:spPr>
          <a:xfrm>
            <a:off x="5184068" y="4410638"/>
            <a:ext cx="3420379" cy="1970690"/>
          </a:xfrm>
          <a:prstGeom prst="rect">
            <a:avLst/>
          </a:prstGeom>
          <a:noFill/>
          <a:ln>
            <a:noFill/>
          </a:ln>
        </p:spPr>
      </p:pic>
      <p:sp>
        <p:nvSpPr>
          <p:cNvPr id="2329" name="Google Shape;2329;p94"/>
          <p:cNvSpPr/>
          <p:nvPr/>
        </p:nvSpPr>
        <p:spPr>
          <a:xfrm>
            <a:off x="4211960" y="4626662"/>
            <a:ext cx="1152000" cy="360000"/>
          </a:xfrm>
          <a:prstGeom prst="leftRightArrow">
            <a:avLst>
              <a:gd fmla="val 50000" name="adj1"/>
              <a:gd fmla="val 50000" name="adj2"/>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3" name="Shape 2333"/>
        <p:cNvGrpSpPr/>
        <p:nvPr/>
      </p:nvGrpSpPr>
      <p:grpSpPr>
        <a:xfrm>
          <a:off x="0" y="0"/>
          <a:ext cx="0" cy="0"/>
          <a:chOff x="0" y="0"/>
          <a:chExt cx="0" cy="0"/>
        </a:xfrm>
      </p:grpSpPr>
      <p:sp>
        <p:nvSpPr>
          <p:cNvPr id="2334" name="Google Shape;2334;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Activity Float</a:t>
            </a:r>
            <a:endParaRPr/>
          </a:p>
        </p:txBody>
      </p:sp>
      <p:sp>
        <p:nvSpPr>
          <p:cNvPr id="2335" name="Google Shape;2335;p9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36" name="Google Shape;2336;p9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337" name="Google Shape;2337;p9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338" name="Google Shape;2338;p95"/>
          <p:cNvSpPr txBox="1"/>
          <p:nvPr>
            <p:ph idx="1" type="body"/>
          </p:nvPr>
        </p:nvSpPr>
        <p:spPr>
          <a:xfrm>
            <a:off x="457200" y="1196752"/>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There are no of measures of activity float:</a:t>
            </a:r>
            <a:endParaRPr/>
          </a:p>
          <a:p>
            <a:pPr indent="-107950" lvl="1" marL="742950" rtl="0" algn="l">
              <a:spcBef>
                <a:spcPts val="560"/>
              </a:spcBef>
              <a:spcAft>
                <a:spcPts val="0"/>
              </a:spcAft>
              <a:buClr>
                <a:schemeClr val="dk1"/>
              </a:buClr>
              <a:buSzPts val="2800"/>
              <a:buNone/>
            </a:pPr>
            <a:r>
              <a:t/>
            </a:r>
            <a:endParaRPr/>
          </a:p>
          <a:p>
            <a:pPr indent="-285750" lvl="1" marL="742950" rtl="0" algn="l">
              <a:spcBef>
                <a:spcPts val="560"/>
              </a:spcBef>
              <a:spcAft>
                <a:spcPts val="0"/>
              </a:spcAft>
              <a:buClr>
                <a:schemeClr val="dk1"/>
              </a:buClr>
              <a:buSzPts val="2800"/>
              <a:buChar char="–"/>
            </a:pPr>
            <a:r>
              <a:rPr lang="en-IN"/>
              <a:t>Interfering float: the difference between Total float and Free Float.</a:t>
            </a:r>
            <a:endParaRPr/>
          </a:p>
          <a:p>
            <a:pPr indent="-107950" lvl="1" marL="742950" rtl="0" algn="l">
              <a:spcBef>
                <a:spcPts val="560"/>
              </a:spcBef>
              <a:spcAft>
                <a:spcPts val="0"/>
              </a:spcAft>
              <a:buClr>
                <a:schemeClr val="dk1"/>
              </a:buClr>
              <a:buSzPts val="2800"/>
              <a:buNone/>
            </a:pPr>
            <a:r>
              <a:t/>
            </a:r>
            <a:endParaRPr/>
          </a:p>
        </p:txBody>
      </p:sp>
      <p:pic>
        <p:nvPicPr>
          <p:cNvPr id="2339" name="Google Shape;2339;p95"/>
          <p:cNvPicPr preferRelativeResize="0"/>
          <p:nvPr/>
        </p:nvPicPr>
        <p:blipFill rotWithShape="1">
          <a:blip r:embed="rId3">
            <a:alphaModFix/>
          </a:blip>
          <a:srcRect b="43965" l="42531" r="26934" t="29094"/>
          <a:stretch/>
        </p:blipFill>
        <p:spPr>
          <a:xfrm>
            <a:off x="1259632" y="4410638"/>
            <a:ext cx="3420379" cy="1970690"/>
          </a:xfrm>
          <a:prstGeom prst="rect">
            <a:avLst/>
          </a:prstGeom>
          <a:noFill/>
          <a:ln>
            <a:noFill/>
          </a:ln>
        </p:spPr>
      </p:pic>
      <p:pic>
        <p:nvPicPr>
          <p:cNvPr id="2340" name="Google Shape;2340;p95"/>
          <p:cNvPicPr preferRelativeResize="0"/>
          <p:nvPr/>
        </p:nvPicPr>
        <p:blipFill rotWithShape="1">
          <a:blip r:embed="rId3">
            <a:alphaModFix/>
          </a:blip>
          <a:srcRect b="43965" l="42531" r="26934" t="29094"/>
          <a:stretch/>
        </p:blipFill>
        <p:spPr>
          <a:xfrm>
            <a:off x="5184068" y="4437112"/>
            <a:ext cx="3420379" cy="1970690"/>
          </a:xfrm>
          <a:prstGeom prst="rect">
            <a:avLst/>
          </a:prstGeom>
          <a:noFill/>
          <a:ln>
            <a:noFill/>
          </a:ln>
        </p:spPr>
      </p:pic>
      <p:sp>
        <p:nvSpPr>
          <p:cNvPr id="2341" name="Google Shape;2341;p95"/>
          <p:cNvSpPr/>
          <p:nvPr/>
        </p:nvSpPr>
        <p:spPr>
          <a:xfrm>
            <a:off x="4211960" y="4653136"/>
            <a:ext cx="1152000" cy="360000"/>
          </a:xfrm>
          <a:prstGeom prst="leftRightArrow">
            <a:avLst>
              <a:gd fmla="val 50000" name="adj1"/>
              <a:gd fmla="val 50000" name="adj2"/>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5" name="Shape 2345"/>
        <p:cNvGrpSpPr/>
        <p:nvPr/>
      </p:nvGrpSpPr>
      <p:grpSpPr>
        <a:xfrm>
          <a:off x="0" y="0"/>
          <a:ext cx="0" cy="0"/>
          <a:chOff x="0" y="0"/>
          <a:chExt cx="0" cy="0"/>
        </a:xfrm>
      </p:grpSpPr>
      <p:sp>
        <p:nvSpPr>
          <p:cNvPr id="2346" name="Google Shape;2346;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IN" sz="3200"/>
              <a:t>Difference between Total Float/Slack and Free Float/Slack</a:t>
            </a:r>
            <a:endParaRPr sz="3200"/>
          </a:p>
        </p:txBody>
      </p:sp>
      <p:sp>
        <p:nvSpPr>
          <p:cNvPr id="2347" name="Google Shape;2347;p96"/>
          <p:cNvSpPr txBox="1"/>
          <p:nvPr>
            <p:ph idx="1" type="body"/>
          </p:nvPr>
        </p:nvSpPr>
        <p:spPr>
          <a:xfrm>
            <a:off x="457200" y="1600200"/>
            <a:ext cx="8229600" cy="4526100"/>
          </a:xfrm>
          <a:prstGeom prst="rect">
            <a:avLst/>
          </a:prstGeom>
          <a:gradFill>
            <a:gsLst>
              <a:gs pos="0">
                <a:srgbClr val="C8B2E9"/>
              </a:gs>
              <a:gs pos="35000">
                <a:srgbClr val="D6CAED"/>
              </a:gs>
              <a:gs pos="100000">
                <a:srgbClr val="EFE8FA"/>
              </a:gs>
            </a:gsLst>
            <a:lin ang="16200038" scaled="0"/>
          </a:gradFill>
          <a:ln cap="flat" cmpd="sng" w="9525">
            <a:solidFill>
              <a:srgbClr val="7C5F9F"/>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i="1" lang="en-IN" sz="2800">
                <a:solidFill>
                  <a:schemeClr val="dk1"/>
                </a:solidFill>
                <a:latin typeface="Calibri"/>
                <a:ea typeface="Calibri"/>
                <a:cs typeface="Calibri"/>
                <a:sym typeface="Calibri"/>
              </a:rPr>
              <a:t>Total slack </a:t>
            </a:r>
            <a:r>
              <a:rPr lang="en-IN" sz="2800">
                <a:solidFill>
                  <a:schemeClr val="dk1"/>
                </a:solidFill>
                <a:latin typeface="Calibri"/>
                <a:ea typeface="Calibri"/>
                <a:cs typeface="Calibri"/>
                <a:sym typeface="Calibri"/>
              </a:rPr>
              <a:t>is the spare time on an activity that, if used up and the activity is delayed any further, delays successors and affects the end date of the project as a whole.</a:t>
            </a:r>
            <a:endParaRPr/>
          </a:p>
          <a:p>
            <a:pPr indent="-165100" lvl="0" marL="342900" rtl="0" algn="l">
              <a:spcBef>
                <a:spcPts val="560"/>
              </a:spcBef>
              <a:spcAft>
                <a:spcPts val="0"/>
              </a:spcAft>
              <a:buClr>
                <a:schemeClr val="dk1"/>
              </a:buClr>
              <a:buSzPts val="2800"/>
              <a:buNone/>
            </a:pPr>
            <a:r>
              <a:t/>
            </a:r>
            <a:endParaRPr sz="2800"/>
          </a:p>
          <a:p>
            <a:pPr indent="-342900" lvl="0" marL="342900" rtl="0" algn="l">
              <a:spcBef>
                <a:spcPts val="560"/>
              </a:spcBef>
              <a:spcAft>
                <a:spcPts val="0"/>
              </a:spcAft>
              <a:buClr>
                <a:schemeClr val="dk1"/>
              </a:buClr>
              <a:buSzPts val="2800"/>
              <a:buChar char="•"/>
            </a:pPr>
            <a:r>
              <a:rPr i="1" lang="en-IN" sz="2800">
                <a:solidFill>
                  <a:schemeClr val="dk1"/>
                </a:solidFill>
                <a:latin typeface="Calibri"/>
                <a:ea typeface="Calibri"/>
                <a:cs typeface="Calibri"/>
                <a:sym typeface="Calibri"/>
              </a:rPr>
              <a:t>Free slack </a:t>
            </a:r>
            <a:r>
              <a:rPr lang="en-IN" sz="2800">
                <a:solidFill>
                  <a:schemeClr val="dk1"/>
                </a:solidFill>
                <a:latin typeface="Calibri"/>
                <a:ea typeface="Calibri"/>
                <a:cs typeface="Calibri"/>
                <a:sym typeface="Calibri"/>
              </a:rPr>
              <a:t>is the spare time on an activity that, if used up, does not affect the early start time of any succeeding activities (i.e., will not affect the total slack or delay any successor).</a:t>
            </a:r>
            <a:endParaRPr/>
          </a:p>
        </p:txBody>
      </p:sp>
      <p:sp>
        <p:nvSpPr>
          <p:cNvPr id="2348" name="Google Shape;2348;p9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49" name="Google Shape;2349;p9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350" name="Google Shape;2350;p9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4" name="Shape 2354"/>
        <p:cNvGrpSpPr/>
        <p:nvPr/>
      </p:nvGrpSpPr>
      <p:grpSpPr>
        <a:xfrm>
          <a:off x="0" y="0"/>
          <a:ext cx="0" cy="0"/>
          <a:chOff x="0" y="0"/>
          <a:chExt cx="0" cy="0"/>
        </a:xfrm>
      </p:grpSpPr>
      <p:sp>
        <p:nvSpPr>
          <p:cNvPr id="2355" name="Google Shape;2355;p97"/>
          <p:cNvSpPr txBox="1"/>
          <p:nvPr>
            <p:ph type="title"/>
          </p:nvPr>
        </p:nvSpPr>
        <p:spPr>
          <a:xfrm>
            <a:off x="457200" y="8400"/>
            <a:ext cx="8229600" cy="562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Exercise 2</a:t>
            </a:r>
            <a:endParaRPr sz="3959"/>
          </a:p>
        </p:txBody>
      </p:sp>
      <p:sp>
        <p:nvSpPr>
          <p:cNvPr id="2356" name="Google Shape;2356;p9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357" name="Google Shape;2357;p9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58" name="Google Shape;2358;p9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359" name="Google Shape;2359;p9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360" name="Google Shape;2360;p97"/>
          <p:cNvPicPr preferRelativeResize="0"/>
          <p:nvPr/>
        </p:nvPicPr>
        <p:blipFill rotWithShape="1">
          <a:blip r:embed="rId3">
            <a:alphaModFix/>
          </a:blip>
          <a:srcRect b="0" l="8464" r="16098" t="12365"/>
          <a:stretch/>
        </p:blipFill>
        <p:spPr>
          <a:xfrm>
            <a:off x="395536" y="3200534"/>
            <a:ext cx="8280922" cy="3180794"/>
          </a:xfrm>
          <a:prstGeom prst="rect">
            <a:avLst/>
          </a:prstGeom>
          <a:noFill/>
          <a:ln>
            <a:noFill/>
          </a:ln>
        </p:spPr>
      </p:pic>
      <p:pic>
        <p:nvPicPr>
          <p:cNvPr id="2361" name="Google Shape;2361;p97"/>
          <p:cNvPicPr preferRelativeResize="0"/>
          <p:nvPr/>
        </p:nvPicPr>
        <p:blipFill rotWithShape="1">
          <a:blip r:embed="rId4">
            <a:alphaModFix/>
          </a:blip>
          <a:srcRect b="54953" l="19519" r="21915" t="10798"/>
          <a:stretch/>
        </p:blipFill>
        <p:spPr>
          <a:xfrm>
            <a:off x="431807" y="1484784"/>
            <a:ext cx="8208912" cy="1715748"/>
          </a:xfrm>
          <a:prstGeom prst="rect">
            <a:avLst/>
          </a:prstGeom>
          <a:noFill/>
          <a:ln>
            <a:noFill/>
          </a:ln>
        </p:spPr>
      </p:pic>
      <p:sp>
        <p:nvSpPr>
          <p:cNvPr id="2362" name="Google Shape;2362;p97"/>
          <p:cNvSpPr txBox="1"/>
          <p:nvPr/>
        </p:nvSpPr>
        <p:spPr>
          <a:xfrm>
            <a:off x="457200" y="485800"/>
            <a:ext cx="8229600" cy="999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rPr lang="en-IN" sz="2400">
                <a:solidFill>
                  <a:schemeClr val="dk1"/>
                </a:solidFill>
                <a:latin typeface="Calibri"/>
                <a:ea typeface="Calibri"/>
                <a:cs typeface="Calibri"/>
                <a:sym typeface="Calibri"/>
              </a:rPr>
              <a:t>Draw the AON Diagram for the following example, Perform the Forward Pass, Backward Pass. Further Calculate the Total Float, Free Float for all the activities.</a:t>
            </a:r>
            <a:endParaRPr sz="24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6" name="Shape 2366"/>
        <p:cNvGrpSpPr/>
        <p:nvPr/>
      </p:nvGrpSpPr>
      <p:grpSpPr>
        <a:xfrm>
          <a:off x="0" y="0"/>
          <a:ext cx="0" cy="0"/>
          <a:chOff x="0" y="0"/>
          <a:chExt cx="0" cy="0"/>
        </a:xfrm>
      </p:grpSpPr>
      <p:sp>
        <p:nvSpPr>
          <p:cNvPr id="2367" name="Google Shape;2367;p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Exercise 3</a:t>
            </a:r>
            <a:endParaRPr/>
          </a:p>
        </p:txBody>
      </p:sp>
      <p:sp>
        <p:nvSpPr>
          <p:cNvPr id="2368" name="Google Shape;2368;p9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Calculate the Free float and Interfering float</a:t>
            </a:r>
            <a:endParaRPr/>
          </a:p>
          <a:p>
            <a:pPr indent="0" lvl="0" marL="0" rtl="0" algn="l">
              <a:spcBef>
                <a:spcPts val="640"/>
              </a:spcBef>
              <a:spcAft>
                <a:spcPts val="0"/>
              </a:spcAft>
              <a:buClr>
                <a:schemeClr val="dk1"/>
              </a:buClr>
              <a:buSzPts val="3200"/>
              <a:buNone/>
            </a:pPr>
            <a:r>
              <a:rPr lang="en-IN"/>
              <a:t>For each of the activities shown in Amanda’s activity network.</a:t>
            </a:r>
            <a:endParaRPr/>
          </a:p>
        </p:txBody>
      </p:sp>
      <p:sp>
        <p:nvSpPr>
          <p:cNvPr id="2369" name="Google Shape;2369;p9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70" name="Google Shape;2370;p9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371" name="Google Shape;2371;p9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5" name="Shape 2375"/>
        <p:cNvGrpSpPr/>
        <p:nvPr/>
      </p:nvGrpSpPr>
      <p:grpSpPr>
        <a:xfrm>
          <a:off x="0" y="0"/>
          <a:ext cx="0" cy="0"/>
          <a:chOff x="0" y="0"/>
          <a:chExt cx="0" cy="0"/>
        </a:xfrm>
      </p:grpSpPr>
      <p:sp>
        <p:nvSpPr>
          <p:cNvPr id="2376" name="Google Shape;2376;p99"/>
          <p:cNvSpPr txBox="1"/>
          <p:nvPr>
            <p:ph type="title"/>
          </p:nvPr>
        </p:nvSpPr>
        <p:spPr>
          <a:xfrm>
            <a:off x="457200" y="48580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400"/>
              <a:buFont typeface="Calibri"/>
              <a:buNone/>
            </a:pPr>
            <a:r>
              <a:rPr lang="en-IN" sz="2400"/>
              <a:t>Draw the AON Diagram for the following example, Perform the Forward Pass, Backward Pass. Further Calculate the Total Float, Free Float for all the activities.</a:t>
            </a:r>
            <a:endParaRPr sz="2400"/>
          </a:p>
        </p:txBody>
      </p:sp>
      <p:sp>
        <p:nvSpPr>
          <p:cNvPr id="2377" name="Google Shape;2377;p9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378" name="Google Shape;2378;p9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79" name="Google Shape;2379;p9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380" name="Google Shape;2380;p9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381" name="Google Shape;2381;p99"/>
          <p:cNvPicPr preferRelativeResize="0"/>
          <p:nvPr/>
        </p:nvPicPr>
        <p:blipFill rotWithShape="1">
          <a:blip r:embed="rId3">
            <a:alphaModFix/>
          </a:blip>
          <a:srcRect b="31464" l="31990" r="25236" t="15303"/>
          <a:stretch/>
        </p:blipFill>
        <p:spPr>
          <a:xfrm>
            <a:off x="395536" y="1556792"/>
            <a:ext cx="8352929" cy="4608513"/>
          </a:xfrm>
          <a:prstGeom prst="rect">
            <a:avLst/>
          </a:prstGeom>
          <a:noFill/>
          <a:ln>
            <a:noFill/>
          </a:ln>
        </p:spPr>
      </p:pic>
      <p:sp>
        <p:nvSpPr>
          <p:cNvPr id="2382" name="Google Shape;2382;p99"/>
          <p:cNvSpPr txBox="1"/>
          <p:nvPr/>
        </p:nvSpPr>
        <p:spPr>
          <a:xfrm>
            <a:off x="457200" y="-27384"/>
            <a:ext cx="8229600" cy="5622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3630"/>
              <a:buFont typeface="Calibri"/>
              <a:buNone/>
            </a:pPr>
            <a:r>
              <a:rPr lang="en-IN" sz="3630">
                <a:solidFill>
                  <a:schemeClr val="dk1"/>
                </a:solidFill>
                <a:latin typeface="Calibri"/>
                <a:ea typeface="Calibri"/>
                <a:cs typeface="Calibri"/>
                <a:sym typeface="Calibri"/>
              </a:rPr>
              <a:t>Exercise 4</a:t>
            </a:r>
            <a:endParaRPr sz="363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6" name="Shape 2386"/>
        <p:cNvGrpSpPr/>
        <p:nvPr/>
      </p:nvGrpSpPr>
      <p:grpSpPr>
        <a:xfrm>
          <a:off x="0" y="0"/>
          <a:ext cx="0" cy="0"/>
          <a:chOff x="0" y="0"/>
          <a:chExt cx="0" cy="0"/>
        </a:xfrm>
      </p:grpSpPr>
      <p:sp>
        <p:nvSpPr>
          <p:cNvPr id="2387" name="Google Shape;2387;p10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388" name="Google Shape;2388;p10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89" name="Google Shape;2389;p10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390" name="Google Shape;2390;p10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391" name="Google Shape;2391;p100"/>
          <p:cNvPicPr preferRelativeResize="0"/>
          <p:nvPr/>
        </p:nvPicPr>
        <p:blipFill rotWithShape="1">
          <a:blip r:embed="rId3">
            <a:alphaModFix/>
          </a:blip>
          <a:srcRect b="9912" l="22417" r="17483" t="31467"/>
          <a:stretch/>
        </p:blipFill>
        <p:spPr>
          <a:xfrm>
            <a:off x="467544" y="1556792"/>
            <a:ext cx="8208912" cy="4608513"/>
          </a:xfrm>
          <a:prstGeom prst="rect">
            <a:avLst/>
          </a:prstGeom>
          <a:noFill/>
          <a:ln>
            <a:noFill/>
          </a:ln>
        </p:spPr>
      </p:pic>
      <p:sp>
        <p:nvSpPr>
          <p:cNvPr id="2392" name="Google Shape;2392;p100"/>
          <p:cNvSpPr txBox="1"/>
          <p:nvPr/>
        </p:nvSpPr>
        <p:spPr>
          <a:xfrm>
            <a:off x="457200" y="-27384"/>
            <a:ext cx="8229600" cy="5622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3630"/>
              <a:buFont typeface="Calibri"/>
              <a:buNone/>
            </a:pPr>
            <a:r>
              <a:rPr lang="en-IN" sz="3630">
                <a:solidFill>
                  <a:schemeClr val="dk1"/>
                </a:solidFill>
                <a:latin typeface="Calibri"/>
                <a:ea typeface="Calibri"/>
                <a:cs typeface="Calibri"/>
                <a:sym typeface="Calibri"/>
              </a:rPr>
              <a:t>Exercise 4</a:t>
            </a:r>
            <a:endParaRPr sz="363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6" name="Shape 2396"/>
        <p:cNvGrpSpPr/>
        <p:nvPr/>
      </p:nvGrpSpPr>
      <p:grpSpPr>
        <a:xfrm>
          <a:off x="0" y="0"/>
          <a:ext cx="0" cy="0"/>
          <a:chOff x="0" y="0"/>
          <a:chExt cx="0" cy="0"/>
        </a:xfrm>
      </p:grpSpPr>
      <p:sp>
        <p:nvSpPr>
          <p:cNvPr id="2397" name="Google Shape;2397;p10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398" name="Google Shape;2398;p10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399" name="Google Shape;2399;p10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00" name="Google Shape;2400;p10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401" name="Google Shape;2401;p101"/>
          <p:cNvSpPr txBox="1"/>
          <p:nvPr/>
        </p:nvSpPr>
        <p:spPr>
          <a:xfrm>
            <a:off x="457200" y="-27384"/>
            <a:ext cx="8229600" cy="5622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3630"/>
              <a:buFont typeface="Calibri"/>
              <a:buNone/>
            </a:pPr>
            <a:r>
              <a:rPr lang="en-IN" sz="3630">
                <a:solidFill>
                  <a:schemeClr val="dk1"/>
                </a:solidFill>
                <a:latin typeface="Calibri"/>
                <a:ea typeface="Calibri"/>
                <a:cs typeface="Calibri"/>
                <a:sym typeface="Calibri"/>
              </a:rPr>
              <a:t>Exercise 4</a:t>
            </a:r>
            <a:endParaRPr sz="3630">
              <a:solidFill>
                <a:schemeClr val="dk1"/>
              </a:solidFill>
              <a:latin typeface="Calibri"/>
              <a:ea typeface="Calibri"/>
              <a:cs typeface="Calibri"/>
              <a:sym typeface="Calibri"/>
            </a:endParaRPr>
          </a:p>
        </p:txBody>
      </p:sp>
      <p:pic>
        <p:nvPicPr>
          <p:cNvPr id="2402" name="Google Shape;2402;p101"/>
          <p:cNvPicPr preferRelativeResize="0"/>
          <p:nvPr/>
        </p:nvPicPr>
        <p:blipFill rotWithShape="1">
          <a:blip r:embed="rId3">
            <a:alphaModFix/>
          </a:blip>
          <a:srcRect b="10775" l="27140" r="26693" t="14653"/>
          <a:stretch/>
        </p:blipFill>
        <p:spPr>
          <a:xfrm>
            <a:off x="442680" y="836712"/>
            <a:ext cx="8377791" cy="545487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6" name="Shape 2406"/>
        <p:cNvGrpSpPr/>
        <p:nvPr/>
      </p:nvGrpSpPr>
      <p:grpSpPr>
        <a:xfrm>
          <a:off x="0" y="0"/>
          <a:ext cx="0" cy="0"/>
          <a:chOff x="0" y="0"/>
          <a:chExt cx="0" cy="0"/>
        </a:xfrm>
      </p:grpSpPr>
      <p:sp>
        <p:nvSpPr>
          <p:cNvPr id="2407" name="Google Shape;2407;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AOA Networks</a:t>
            </a:r>
            <a:endParaRPr/>
          </a:p>
        </p:txBody>
      </p:sp>
      <p:sp>
        <p:nvSpPr>
          <p:cNvPr id="2408" name="Google Shape;2408;p10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CPM and PERT methods used AOA Networks</a:t>
            </a:r>
            <a:endParaRPr/>
          </a:p>
          <a:p>
            <a:pPr indent="-342900" lvl="0" marL="342900" rtl="0" algn="l">
              <a:spcBef>
                <a:spcPts val="640"/>
              </a:spcBef>
              <a:spcAft>
                <a:spcPts val="0"/>
              </a:spcAft>
              <a:buClr>
                <a:schemeClr val="dk1"/>
              </a:buClr>
              <a:buSzPts val="3200"/>
              <a:buChar char="•"/>
            </a:pPr>
            <a:r>
              <a:rPr lang="en-IN"/>
              <a:t>Less popular</a:t>
            </a:r>
            <a:endParaRPr/>
          </a:p>
          <a:p>
            <a:pPr indent="-342900" lvl="0" marL="342900" rtl="0" algn="l">
              <a:spcBef>
                <a:spcPts val="640"/>
              </a:spcBef>
              <a:spcAft>
                <a:spcPts val="0"/>
              </a:spcAft>
              <a:buClr>
                <a:schemeClr val="dk1"/>
              </a:buClr>
              <a:buSzPts val="3200"/>
              <a:buChar char="•"/>
            </a:pPr>
            <a:r>
              <a:rPr lang="en-IN"/>
              <a:t>Still used </a:t>
            </a:r>
            <a:endParaRPr/>
          </a:p>
          <a:p>
            <a:pPr indent="-342900" lvl="0" marL="342900" rtl="0" algn="l">
              <a:spcBef>
                <a:spcPts val="640"/>
              </a:spcBef>
              <a:spcAft>
                <a:spcPts val="0"/>
              </a:spcAft>
              <a:buClr>
                <a:srgbClr val="0070C0"/>
              </a:buClr>
              <a:buSzPts val="3200"/>
              <a:buChar char="•"/>
            </a:pPr>
            <a:r>
              <a:rPr lang="en-IN">
                <a:solidFill>
                  <a:srgbClr val="0070C0"/>
                </a:solidFill>
              </a:rPr>
              <a:t>Introduced  the concept of events</a:t>
            </a:r>
            <a:endParaRPr/>
          </a:p>
          <a:p>
            <a:pPr indent="-342900" lvl="0" marL="342900" rtl="0" algn="l">
              <a:spcBef>
                <a:spcPts val="640"/>
              </a:spcBef>
              <a:spcAft>
                <a:spcPts val="0"/>
              </a:spcAft>
              <a:buClr>
                <a:srgbClr val="0070C0"/>
              </a:buClr>
              <a:buSzPts val="3200"/>
              <a:buChar char="•"/>
            </a:pPr>
            <a:r>
              <a:rPr lang="en-IN">
                <a:solidFill>
                  <a:srgbClr val="0070C0"/>
                </a:solidFill>
              </a:rPr>
              <a:t>Activities=Links</a:t>
            </a:r>
            <a:endParaRPr/>
          </a:p>
          <a:p>
            <a:pPr indent="-342900" lvl="0" marL="342900" rtl="0" algn="l">
              <a:spcBef>
                <a:spcPts val="640"/>
              </a:spcBef>
              <a:spcAft>
                <a:spcPts val="0"/>
              </a:spcAft>
              <a:buClr>
                <a:schemeClr val="dk1"/>
              </a:buClr>
              <a:buSzPts val="3200"/>
              <a:buChar char="•"/>
            </a:pPr>
            <a:r>
              <a:rPr lang="en-IN"/>
              <a:t>Nodes=events of activities starting or finishing</a:t>
            </a:r>
            <a:endParaRPr/>
          </a:p>
        </p:txBody>
      </p:sp>
      <p:sp>
        <p:nvSpPr>
          <p:cNvPr id="2409" name="Google Shape;2409;p10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10" name="Google Shape;2410;p10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11" name="Google Shape;2411;p10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Google Shape;157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Project Schedule</a:t>
            </a:r>
            <a:endParaRPr/>
          </a:p>
        </p:txBody>
      </p:sp>
      <p:sp>
        <p:nvSpPr>
          <p:cNvPr id="1571" name="Google Shape;1571;p22"/>
          <p:cNvSpPr txBox="1"/>
          <p:nvPr>
            <p:ph idx="1" type="body"/>
          </p:nvPr>
        </p:nvSpPr>
        <p:spPr>
          <a:xfrm>
            <a:off x="457200" y="1600200"/>
            <a:ext cx="8229600" cy="45261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960"/>
              <a:buChar char="•"/>
            </a:pPr>
            <a:r>
              <a:rPr lang="en-IN" sz="2960">
                <a:solidFill>
                  <a:schemeClr val="dk1"/>
                </a:solidFill>
                <a:latin typeface="Calibri"/>
                <a:ea typeface="Calibri"/>
                <a:cs typeface="Calibri"/>
                <a:sym typeface="Calibri"/>
              </a:rPr>
              <a:t>Resource Allocation</a:t>
            </a:r>
            <a:endParaRPr/>
          </a:p>
          <a:p>
            <a:pPr indent="-285750" lvl="1" marL="742950" rtl="0" algn="l">
              <a:lnSpc>
                <a:spcPct val="80000"/>
              </a:lnSpc>
              <a:spcBef>
                <a:spcPts val="518"/>
              </a:spcBef>
              <a:spcAft>
                <a:spcPts val="0"/>
              </a:spcAft>
              <a:buClr>
                <a:schemeClr val="dk1"/>
              </a:buClr>
              <a:buSzPts val="2590"/>
              <a:buChar char="–"/>
            </a:pPr>
            <a:r>
              <a:rPr lang="en-IN" sz="2590" u="sng">
                <a:solidFill>
                  <a:schemeClr val="dk1"/>
                </a:solidFill>
                <a:latin typeface="Calibri"/>
                <a:ea typeface="Calibri"/>
                <a:cs typeface="Calibri"/>
                <a:sym typeface="Calibri"/>
              </a:rPr>
              <a:t>Expected availability of resources might place constraints </a:t>
            </a:r>
            <a:r>
              <a:rPr lang="en-IN" sz="2590">
                <a:solidFill>
                  <a:schemeClr val="dk1"/>
                </a:solidFill>
                <a:latin typeface="Calibri"/>
                <a:ea typeface="Calibri"/>
                <a:cs typeface="Calibri"/>
                <a:sym typeface="Calibri"/>
              </a:rPr>
              <a:t>on when certain activities can be carried out.</a:t>
            </a:r>
            <a:endParaRPr/>
          </a:p>
          <a:p>
            <a:pPr indent="-285750" lvl="1" marL="742950" rtl="0" algn="l">
              <a:lnSpc>
                <a:spcPct val="80000"/>
              </a:lnSpc>
              <a:spcBef>
                <a:spcPts val="518"/>
              </a:spcBef>
              <a:spcAft>
                <a:spcPts val="0"/>
              </a:spcAft>
              <a:buClr>
                <a:schemeClr val="dk1"/>
              </a:buClr>
              <a:buSzPts val="2590"/>
              <a:buChar char="–"/>
            </a:pPr>
            <a:r>
              <a:rPr lang="en-IN" sz="2590" u="sng">
                <a:solidFill>
                  <a:schemeClr val="dk1"/>
                </a:solidFill>
                <a:latin typeface="Calibri"/>
                <a:ea typeface="Calibri"/>
                <a:cs typeface="Calibri"/>
                <a:sym typeface="Calibri"/>
              </a:rPr>
              <a:t>Ideal plan need to be adap</a:t>
            </a:r>
            <a:r>
              <a:rPr lang="en-IN" sz="2590">
                <a:solidFill>
                  <a:schemeClr val="dk1"/>
                </a:solidFill>
                <a:latin typeface="Calibri"/>
                <a:ea typeface="Calibri"/>
                <a:cs typeface="Calibri"/>
                <a:sym typeface="Calibri"/>
              </a:rPr>
              <a:t>ted to take account of this</a:t>
            </a:r>
            <a:endParaRPr/>
          </a:p>
          <a:p>
            <a:pPr indent="-342900" lvl="0" marL="342900" rtl="0" algn="l">
              <a:lnSpc>
                <a:spcPct val="80000"/>
              </a:lnSpc>
              <a:spcBef>
                <a:spcPts val="592"/>
              </a:spcBef>
              <a:spcAft>
                <a:spcPts val="0"/>
              </a:spcAft>
              <a:buClr>
                <a:schemeClr val="dk1"/>
              </a:buClr>
              <a:buSzPts val="2960"/>
              <a:buChar char="•"/>
            </a:pPr>
            <a:r>
              <a:rPr lang="en-IN" sz="2960">
                <a:solidFill>
                  <a:schemeClr val="dk1"/>
                </a:solidFill>
                <a:latin typeface="Calibri"/>
                <a:ea typeface="Calibri"/>
                <a:cs typeface="Calibri"/>
                <a:sym typeface="Calibri"/>
              </a:rPr>
              <a:t>Schedule Production</a:t>
            </a:r>
            <a:endParaRPr/>
          </a:p>
          <a:p>
            <a:pPr indent="-285750" lvl="1" marL="742950" rtl="0" algn="l">
              <a:lnSpc>
                <a:spcPct val="80000"/>
              </a:lnSpc>
              <a:spcBef>
                <a:spcPts val="518"/>
              </a:spcBef>
              <a:spcAft>
                <a:spcPts val="0"/>
              </a:spcAft>
              <a:buClr>
                <a:schemeClr val="dk1"/>
              </a:buClr>
              <a:buSzPts val="2590"/>
              <a:buChar char="–"/>
            </a:pPr>
            <a:r>
              <a:rPr lang="en-IN" sz="2590">
                <a:solidFill>
                  <a:schemeClr val="dk1"/>
                </a:solidFill>
                <a:latin typeface="Calibri"/>
                <a:ea typeface="Calibri"/>
                <a:cs typeface="Calibri"/>
                <a:sym typeface="Calibri"/>
              </a:rPr>
              <a:t>Once resources have been allocated to each activity </a:t>
            </a:r>
            <a:endParaRPr/>
          </a:p>
          <a:p>
            <a:pPr indent="-285750" lvl="1" marL="742950" rtl="0" algn="l">
              <a:lnSpc>
                <a:spcPct val="80000"/>
              </a:lnSpc>
              <a:spcBef>
                <a:spcPts val="518"/>
              </a:spcBef>
              <a:spcAft>
                <a:spcPts val="0"/>
              </a:spcAft>
              <a:buClr>
                <a:schemeClr val="dk1"/>
              </a:buClr>
              <a:buSzPts val="2590"/>
              <a:buChar char="–"/>
            </a:pPr>
            <a:r>
              <a:rPr lang="en-IN" sz="2590" u="sng">
                <a:solidFill>
                  <a:schemeClr val="dk1"/>
                </a:solidFill>
                <a:latin typeface="Calibri"/>
                <a:ea typeface="Calibri"/>
                <a:cs typeface="Calibri"/>
                <a:sym typeface="Calibri"/>
              </a:rPr>
              <a:t>Draw up and publish a project schedule </a:t>
            </a:r>
            <a:r>
              <a:rPr lang="en-IN" sz="2590">
                <a:solidFill>
                  <a:schemeClr val="dk1"/>
                </a:solidFill>
                <a:latin typeface="Calibri"/>
                <a:ea typeface="Calibri"/>
                <a:cs typeface="Calibri"/>
                <a:sym typeface="Calibri"/>
              </a:rPr>
              <a:t>which indicates </a:t>
            </a:r>
            <a:endParaRPr/>
          </a:p>
          <a:p>
            <a:pPr indent="-228600" lvl="2" marL="1143000" rtl="0" algn="l">
              <a:lnSpc>
                <a:spcPct val="80000"/>
              </a:lnSpc>
              <a:spcBef>
                <a:spcPts val="444"/>
              </a:spcBef>
              <a:spcAft>
                <a:spcPts val="0"/>
              </a:spcAft>
              <a:buClr>
                <a:schemeClr val="dk1"/>
              </a:buClr>
              <a:buSzPts val="2220"/>
              <a:buChar char="•"/>
            </a:pPr>
            <a:r>
              <a:rPr lang="en-IN" sz="2220" u="sng">
                <a:solidFill>
                  <a:schemeClr val="dk1"/>
                </a:solidFill>
                <a:latin typeface="Calibri"/>
                <a:ea typeface="Calibri"/>
                <a:cs typeface="Calibri"/>
                <a:sym typeface="Calibri"/>
              </a:rPr>
              <a:t>planned start and completion dates </a:t>
            </a:r>
            <a:endParaRPr/>
          </a:p>
          <a:p>
            <a:pPr indent="-228600" lvl="2" marL="1143000" rtl="0" algn="l">
              <a:lnSpc>
                <a:spcPct val="80000"/>
              </a:lnSpc>
              <a:spcBef>
                <a:spcPts val="444"/>
              </a:spcBef>
              <a:spcAft>
                <a:spcPts val="0"/>
              </a:spcAft>
              <a:buClr>
                <a:schemeClr val="dk1"/>
              </a:buClr>
              <a:buSzPts val="2220"/>
              <a:buChar char="•"/>
            </a:pPr>
            <a:r>
              <a:rPr lang="en-IN" sz="2220" u="sng">
                <a:solidFill>
                  <a:schemeClr val="dk1"/>
                </a:solidFill>
                <a:latin typeface="Calibri"/>
                <a:ea typeface="Calibri"/>
                <a:cs typeface="Calibri"/>
                <a:sym typeface="Calibri"/>
              </a:rPr>
              <a:t>a resource requirement statement for each activity</a:t>
            </a:r>
            <a:endParaRPr sz="2220" u="sng"/>
          </a:p>
        </p:txBody>
      </p:sp>
      <p:sp>
        <p:nvSpPr>
          <p:cNvPr id="1572" name="Google Shape;1572;p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1573" name="Google Shape;1573;p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1574" name="Google Shape;1574;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5" name="Shape 2415"/>
        <p:cNvGrpSpPr/>
        <p:nvPr/>
      </p:nvGrpSpPr>
      <p:grpSpPr>
        <a:xfrm>
          <a:off x="0" y="0"/>
          <a:ext cx="0" cy="0"/>
          <a:chOff x="0" y="0"/>
          <a:chExt cx="0" cy="0"/>
        </a:xfrm>
      </p:grpSpPr>
      <p:sp>
        <p:nvSpPr>
          <p:cNvPr id="2416" name="Google Shape;2416;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Draw AOA Network for the following table</a:t>
            </a:r>
            <a:endParaRPr sz="3959"/>
          </a:p>
        </p:txBody>
      </p:sp>
      <p:sp>
        <p:nvSpPr>
          <p:cNvPr id="2417" name="Google Shape;2417;p10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418" name="Google Shape;2418;p10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19" name="Google Shape;2419;p10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20" name="Google Shape;2420;p10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421" name="Google Shape;2421;p103"/>
          <p:cNvPicPr preferRelativeResize="0"/>
          <p:nvPr/>
        </p:nvPicPr>
        <p:blipFill rotWithShape="1">
          <a:blip r:embed="rId3">
            <a:alphaModFix/>
          </a:blip>
          <a:srcRect b="0" l="8946" r="6650" t="59245"/>
          <a:stretch/>
        </p:blipFill>
        <p:spPr>
          <a:xfrm>
            <a:off x="467544" y="1628800"/>
            <a:ext cx="8280920" cy="454608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5" name="Shape 2425"/>
        <p:cNvGrpSpPr/>
        <p:nvPr/>
      </p:nvGrpSpPr>
      <p:grpSpPr>
        <a:xfrm>
          <a:off x="0" y="0"/>
          <a:ext cx="0" cy="0"/>
          <a:chOff x="0" y="0"/>
          <a:chExt cx="0" cy="0"/>
        </a:xfrm>
      </p:grpSpPr>
      <p:sp>
        <p:nvSpPr>
          <p:cNvPr id="2426" name="Google Shape;2426;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IN"/>
              <a:t>AOA Networks</a:t>
            </a:r>
            <a:endParaRPr/>
          </a:p>
        </p:txBody>
      </p:sp>
      <p:sp>
        <p:nvSpPr>
          <p:cNvPr id="2427" name="Google Shape;2427;p10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
        <p:nvSpPr>
          <p:cNvPr id="2428" name="Google Shape;2428;p10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29" name="Google Shape;2429;p10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30" name="Google Shape;2430;p10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431" name="Google Shape;2431;p104"/>
          <p:cNvPicPr preferRelativeResize="0"/>
          <p:nvPr/>
        </p:nvPicPr>
        <p:blipFill rotWithShape="1">
          <a:blip r:embed="rId3">
            <a:alphaModFix/>
          </a:blip>
          <a:srcRect b="0" l="8946" r="6650" t="59245"/>
          <a:stretch/>
        </p:blipFill>
        <p:spPr>
          <a:xfrm>
            <a:off x="467544" y="1628800"/>
            <a:ext cx="3767961" cy="4546081"/>
          </a:xfrm>
          <a:prstGeom prst="rect">
            <a:avLst/>
          </a:prstGeom>
          <a:noFill/>
          <a:ln>
            <a:noFill/>
          </a:ln>
        </p:spPr>
      </p:pic>
      <p:pic>
        <p:nvPicPr>
          <p:cNvPr descr="https://slideplayer.com/slide/15747366/88/images/43/Activity-on-Arrow+Networks.jpg" id="2432" name="Google Shape;2432;p104"/>
          <p:cNvPicPr preferRelativeResize="0"/>
          <p:nvPr/>
        </p:nvPicPr>
        <p:blipFill rotWithShape="1">
          <a:blip r:embed="rId4">
            <a:alphaModFix/>
          </a:blip>
          <a:srcRect b="0" l="11724" r="13548" t="44243"/>
          <a:stretch/>
        </p:blipFill>
        <p:spPr>
          <a:xfrm>
            <a:off x="4235504" y="1628800"/>
            <a:ext cx="4440952" cy="454608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6" name="Shape 2436"/>
        <p:cNvGrpSpPr/>
        <p:nvPr/>
      </p:nvGrpSpPr>
      <p:grpSpPr>
        <a:xfrm>
          <a:off x="0" y="0"/>
          <a:ext cx="0" cy="0"/>
          <a:chOff x="0" y="0"/>
          <a:chExt cx="0" cy="0"/>
        </a:xfrm>
      </p:grpSpPr>
      <p:sp>
        <p:nvSpPr>
          <p:cNvPr id="2437" name="Google Shape;2437;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Rules and Conventions AOA Network</a:t>
            </a:r>
            <a:endParaRPr sz="3959"/>
          </a:p>
        </p:txBody>
      </p:sp>
      <p:sp>
        <p:nvSpPr>
          <p:cNvPr id="2438" name="Google Shape;2438;p10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Clr>
                <a:schemeClr val="dk1"/>
              </a:buClr>
              <a:buSzPts val="2400"/>
              <a:buFont typeface="Tahoma"/>
              <a:buAutoNum type="arabicPeriod"/>
            </a:pPr>
            <a:r>
              <a:rPr b="1" i="1" lang="en-IN" sz="2400"/>
              <a:t>A project network may have only one start node.- </a:t>
            </a:r>
            <a:r>
              <a:rPr i="1" lang="en-IN" sz="2400"/>
              <a:t>Requirement of AOA rather than merely desirable as in AON</a:t>
            </a:r>
            <a:endParaRPr i="1" sz="2400"/>
          </a:p>
          <a:p>
            <a:pPr indent="-304800" lvl="0" marL="457200" rtl="0" algn="l">
              <a:spcBef>
                <a:spcPts val="480"/>
              </a:spcBef>
              <a:spcAft>
                <a:spcPts val="0"/>
              </a:spcAft>
              <a:buClr>
                <a:schemeClr val="dk1"/>
              </a:buClr>
              <a:buSzPts val="2400"/>
              <a:buFont typeface="Tahoma"/>
              <a:buNone/>
            </a:pPr>
            <a:r>
              <a:t/>
            </a:r>
            <a:endParaRPr b="1" i="1" sz="2400"/>
          </a:p>
          <a:p>
            <a:pPr indent="-457200" lvl="0" marL="457200" rtl="0" algn="l">
              <a:spcBef>
                <a:spcPts val="480"/>
              </a:spcBef>
              <a:spcAft>
                <a:spcPts val="0"/>
              </a:spcAft>
              <a:buClr>
                <a:schemeClr val="dk1"/>
              </a:buClr>
              <a:buSzPts val="2400"/>
              <a:buFont typeface="Tahoma"/>
              <a:buAutoNum type="arabicPeriod"/>
            </a:pPr>
            <a:r>
              <a:rPr b="1" i="1" lang="en-IN" sz="2400"/>
              <a:t>A project network may have only one end node.-</a:t>
            </a:r>
            <a:endParaRPr/>
          </a:p>
          <a:p>
            <a:pPr indent="0" lvl="0" marL="0" rtl="0" algn="l">
              <a:spcBef>
                <a:spcPts val="480"/>
              </a:spcBef>
              <a:spcAft>
                <a:spcPts val="0"/>
              </a:spcAft>
              <a:buClr>
                <a:schemeClr val="dk1"/>
              </a:buClr>
              <a:buSzPts val="2400"/>
              <a:buNone/>
            </a:pPr>
            <a:r>
              <a:rPr b="1" i="1" lang="en-IN" sz="2400"/>
              <a:t>      </a:t>
            </a:r>
            <a:r>
              <a:rPr i="1" lang="en-IN" sz="2400"/>
              <a:t>Again a Requirement.</a:t>
            </a:r>
            <a:endParaRPr/>
          </a:p>
          <a:p>
            <a:pPr indent="0" lvl="0" marL="0" rtl="0" algn="l">
              <a:spcBef>
                <a:spcPts val="480"/>
              </a:spcBef>
              <a:spcAft>
                <a:spcPts val="0"/>
              </a:spcAft>
              <a:buClr>
                <a:schemeClr val="dk1"/>
              </a:buClr>
              <a:buSzPts val="2400"/>
              <a:buNone/>
            </a:pPr>
            <a:r>
              <a:t/>
            </a:r>
            <a:endParaRPr b="1" i="1" sz="2400"/>
          </a:p>
          <a:p>
            <a:pPr indent="0" lvl="0" marL="0" rtl="0" algn="l">
              <a:spcBef>
                <a:spcPts val="480"/>
              </a:spcBef>
              <a:spcAft>
                <a:spcPts val="0"/>
              </a:spcAft>
              <a:buClr>
                <a:schemeClr val="dk1"/>
              </a:buClr>
              <a:buSzPts val="2400"/>
              <a:buNone/>
            </a:pPr>
            <a:r>
              <a:rPr b="1" i="1" lang="en-IN" sz="2400"/>
              <a:t>3.  A link has duration</a:t>
            </a:r>
            <a:r>
              <a:rPr b="1" lang="en-IN" sz="2400"/>
              <a:t>: </a:t>
            </a:r>
            <a:endParaRPr b="1" sz="2400"/>
          </a:p>
          <a:p>
            <a:pPr indent="0" lvl="0" marL="0" rtl="0" algn="l">
              <a:spcBef>
                <a:spcPts val="480"/>
              </a:spcBef>
              <a:spcAft>
                <a:spcPts val="0"/>
              </a:spcAft>
              <a:buClr>
                <a:schemeClr val="dk1"/>
              </a:buClr>
              <a:buSzPts val="2400"/>
              <a:buNone/>
            </a:pPr>
            <a:r>
              <a:rPr b="1" lang="en-IN" sz="2400"/>
              <a:t>       </a:t>
            </a:r>
            <a:r>
              <a:rPr lang="en-IN" sz="2400"/>
              <a:t>link represents activity and, in general, activities take time to     execute. </a:t>
            </a:r>
            <a:endParaRPr/>
          </a:p>
          <a:p>
            <a:pPr indent="-139700" lvl="0" marL="342900" rtl="0" algn="l">
              <a:spcBef>
                <a:spcPts val="640"/>
              </a:spcBef>
              <a:spcAft>
                <a:spcPts val="0"/>
              </a:spcAft>
              <a:buClr>
                <a:schemeClr val="dk1"/>
              </a:buClr>
              <a:buSzPts val="3200"/>
              <a:buNone/>
            </a:pPr>
            <a:r>
              <a:t/>
            </a:r>
            <a:endParaRPr/>
          </a:p>
        </p:txBody>
      </p:sp>
      <p:sp>
        <p:nvSpPr>
          <p:cNvPr id="2439" name="Google Shape;2439;p10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40" name="Google Shape;2440;p10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41" name="Google Shape;2441;p10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5" name="Shape 2445"/>
        <p:cNvGrpSpPr/>
        <p:nvPr/>
      </p:nvGrpSpPr>
      <p:grpSpPr>
        <a:xfrm>
          <a:off x="0" y="0"/>
          <a:ext cx="0" cy="0"/>
          <a:chOff x="0" y="0"/>
          <a:chExt cx="0" cy="0"/>
        </a:xfrm>
      </p:grpSpPr>
      <p:sp>
        <p:nvSpPr>
          <p:cNvPr id="2446" name="Google Shape;2446;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IN" sz="3959"/>
              <a:t>Rules and Conventions AOA Network</a:t>
            </a:r>
            <a:endParaRPr sz="3959"/>
          </a:p>
        </p:txBody>
      </p:sp>
      <p:sp>
        <p:nvSpPr>
          <p:cNvPr id="2447" name="Google Shape;2447;p10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800"/>
              <a:buFont typeface="Calibri"/>
              <a:buAutoNum type="arabicPeriod" startAt="4"/>
            </a:pPr>
            <a:r>
              <a:rPr b="1" i="1" lang="en-IN" sz="2800"/>
              <a:t>Nodes have no duration: </a:t>
            </a:r>
            <a:r>
              <a:rPr lang="en-IN" sz="2800"/>
              <a:t>Nodes are events and, as such, are instantaneous points in time. </a:t>
            </a:r>
            <a:endParaRPr/>
          </a:p>
          <a:p>
            <a:pPr indent="-285750" lvl="1" marL="742950" rtl="0" algn="l">
              <a:lnSpc>
                <a:spcPct val="90000"/>
              </a:lnSpc>
              <a:spcBef>
                <a:spcPts val="480"/>
              </a:spcBef>
              <a:spcAft>
                <a:spcPts val="0"/>
              </a:spcAft>
              <a:buClr>
                <a:schemeClr val="dk1"/>
              </a:buClr>
              <a:buSzPts val="2400"/>
              <a:buChar char="–"/>
            </a:pPr>
            <a:r>
              <a:rPr lang="en-IN" sz="2400"/>
              <a:t>The source node is the event of the project becoming ready to start </a:t>
            </a:r>
            <a:endParaRPr/>
          </a:p>
          <a:p>
            <a:pPr indent="-285750" lvl="1" marL="742950" rtl="0" algn="l">
              <a:lnSpc>
                <a:spcPct val="90000"/>
              </a:lnSpc>
              <a:spcBef>
                <a:spcPts val="480"/>
              </a:spcBef>
              <a:spcAft>
                <a:spcPts val="0"/>
              </a:spcAft>
              <a:buClr>
                <a:schemeClr val="dk1"/>
              </a:buClr>
              <a:buSzPts val="2400"/>
              <a:buChar char="–"/>
            </a:pPr>
            <a:r>
              <a:rPr lang="en-IN" sz="2400"/>
              <a:t>The sink node is the event of the project becoming completed. </a:t>
            </a:r>
            <a:endParaRPr/>
          </a:p>
          <a:p>
            <a:pPr indent="-285750" lvl="1" marL="742950" rtl="0" algn="l">
              <a:lnSpc>
                <a:spcPct val="90000"/>
              </a:lnSpc>
              <a:spcBef>
                <a:spcPts val="480"/>
              </a:spcBef>
              <a:spcAft>
                <a:spcPts val="0"/>
              </a:spcAft>
              <a:buClr>
                <a:schemeClr val="dk1"/>
              </a:buClr>
              <a:buSzPts val="2400"/>
              <a:buChar char="–"/>
            </a:pPr>
            <a:r>
              <a:rPr lang="en-IN" sz="2400"/>
              <a:t>Intermediate nodes represent two simultaneous events – </a:t>
            </a:r>
            <a:endParaRPr/>
          </a:p>
          <a:p>
            <a:pPr indent="-228600" lvl="2" marL="1143000" rtl="0" algn="l">
              <a:lnSpc>
                <a:spcPct val="90000"/>
              </a:lnSpc>
              <a:spcBef>
                <a:spcPts val="360"/>
              </a:spcBef>
              <a:spcAft>
                <a:spcPts val="0"/>
              </a:spcAft>
              <a:buClr>
                <a:schemeClr val="dk1"/>
              </a:buClr>
              <a:buSzPts val="1800"/>
              <a:buChar char="•"/>
            </a:pPr>
            <a:r>
              <a:rPr lang="en-IN" sz="1800"/>
              <a:t>the event of all activities leading into a node having been completed and </a:t>
            </a:r>
            <a:endParaRPr sz="1800"/>
          </a:p>
          <a:p>
            <a:pPr indent="-228600" lvl="2" marL="1143000" rtl="0" algn="l">
              <a:lnSpc>
                <a:spcPct val="90000"/>
              </a:lnSpc>
              <a:spcBef>
                <a:spcPts val="360"/>
              </a:spcBef>
              <a:spcAft>
                <a:spcPts val="0"/>
              </a:spcAft>
              <a:buClr>
                <a:schemeClr val="dk1"/>
              </a:buClr>
              <a:buSzPts val="1800"/>
              <a:buChar char="•"/>
            </a:pPr>
            <a:r>
              <a:rPr lang="en-IN" sz="1800"/>
              <a:t>the event of all activities leading out of that node being in a position to be started. </a:t>
            </a:r>
            <a:endParaRPr/>
          </a:p>
          <a:p>
            <a:pPr indent="0" lvl="0" marL="0" rtl="0" algn="l">
              <a:lnSpc>
                <a:spcPct val="90000"/>
              </a:lnSpc>
              <a:spcBef>
                <a:spcPts val="560"/>
              </a:spcBef>
              <a:spcAft>
                <a:spcPts val="0"/>
              </a:spcAft>
              <a:buClr>
                <a:schemeClr val="dk1"/>
              </a:buClr>
              <a:buSzPts val="2800"/>
              <a:buNone/>
            </a:pPr>
            <a:r>
              <a:t/>
            </a:r>
            <a:endParaRPr i="1" sz="2800"/>
          </a:p>
          <a:p>
            <a:pPr indent="0" lvl="0" marL="0" rtl="0" algn="l">
              <a:lnSpc>
                <a:spcPct val="90000"/>
              </a:lnSpc>
              <a:spcBef>
                <a:spcPts val="560"/>
              </a:spcBef>
              <a:spcAft>
                <a:spcPts val="0"/>
              </a:spcAft>
              <a:buClr>
                <a:schemeClr val="dk1"/>
              </a:buClr>
              <a:buSzPts val="2800"/>
              <a:buNone/>
            </a:pPr>
            <a:r>
              <a:rPr b="1" i="1" lang="en-IN" sz="2800"/>
              <a:t>5.  Time moves from left to right.</a:t>
            </a:r>
            <a:endParaRPr/>
          </a:p>
          <a:p>
            <a:pPr indent="-139700" lvl="0" marL="342900" rtl="0" algn="l">
              <a:lnSpc>
                <a:spcPct val="90000"/>
              </a:lnSpc>
              <a:spcBef>
                <a:spcPts val="640"/>
              </a:spcBef>
              <a:spcAft>
                <a:spcPts val="0"/>
              </a:spcAft>
              <a:buClr>
                <a:schemeClr val="dk1"/>
              </a:buClr>
              <a:buSzPts val="3200"/>
              <a:buNone/>
            </a:pPr>
            <a:r>
              <a:t/>
            </a:r>
            <a:endParaRPr/>
          </a:p>
        </p:txBody>
      </p:sp>
      <p:sp>
        <p:nvSpPr>
          <p:cNvPr id="2448" name="Google Shape;2448;p10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49" name="Google Shape;2449;p10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50" name="Google Shape;2450;p10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4" name="Shape 2454"/>
        <p:cNvGrpSpPr/>
        <p:nvPr/>
      </p:nvGrpSpPr>
      <p:grpSpPr>
        <a:xfrm>
          <a:off x="0" y="0"/>
          <a:ext cx="0" cy="0"/>
          <a:chOff x="0" y="0"/>
          <a:chExt cx="0" cy="0"/>
        </a:xfrm>
      </p:grpSpPr>
      <p:sp>
        <p:nvSpPr>
          <p:cNvPr id="2455" name="Google Shape;2455;p107"/>
          <p:cNvSpPr txBox="1"/>
          <p:nvPr>
            <p:ph type="title"/>
          </p:nvPr>
        </p:nvSpPr>
        <p:spPr>
          <a:xfrm>
            <a:off x="107950" y="17463"/>
            <a:ext cx="9036000" cy="747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Calibri"/>
              <a:buNone/>
            </a:pPr>
            <a:r>
              <a:rPr lang="en-IN" sz="2800"/>
              <a:t>Rules and Conventions AOA Network</a:t>
            </a:r>
            <a:endParaRPr/>
          </a:p>
        </p:txBody>
      </p:sp>
      <p:sp>
        <p:nvSpPr>
          <p:cNvPr id="2456" name="Google Shape;2456;p107"/>
          <p:cNvSpPr txBox="1"/>
          <p:nvPr>
            <p:ph idx="1" type="body"/>
          </p:nvPr>
        </p:nvSpPr>
        <p:spPr>
          <a:xfrm>
            <a:off x="179388" y="981075"/>
            <a:ext cx="8713800" cy="4467300"/>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Clr>
                <a:schemeClr val="dk1"/>
              </a:buClr>
              <a:buSzPts val="2400"/>
              <a:buFont typeface="Tahoma"/>
              <a:buAutoNum type="arabicPeriod" startAt="6"/>
            </a:pPr>
            <a:r>
              <a:rPr b="1" i="1" lang="en-IN" sz="2400"/>
              <a:t>Nodes are numbered sequentially: </a:t>
            </a:r>
            <a:r>
              <a:rPr lang="en-IN" sz="2400"/>
              <a:t>There are no precise rules about node numbering but nodes should be numbered </a:t>
            </a:r>
            <a:r>
              <a:rPr b="1" lang="en-IN" sz="2400" u="sng"/>
              <a:t>so that head nodes (those at the 'arrow' end of an activity) always have a higher number than tail. </a:t>
            </a:r>
            <a:endParaRPr/>
          </a:p>
          <a:p>
            <a:pPr indent="-304800" lvl="0" marL="457200" rtl="0" algn="l">
              <a:spcBef>
                <a:spcPts val="480"/>
              </a:spcBef>
              <a:spcAft>
                <a:spcPts val="0"/>
              </a:spcAft>
              <a:buClr>
                <a:schemeClr val="dk1"/>
              </a:buClr>
              <a:buSzPts val="2400"/>
              <a:buFont typeface="Tahoma"/>
              <a:buNone/>
            </a:pPr>
            <a:r>
              <a:t/>
            </a:r>
            <a:endParaRPr b="1" sz="2400"/>
          </a:p>
          <a:p>
            <a:pPr indent="-457200" lvl="0" marL="457200" rtl="0" algn="l">
              <a:spcBef>
                <a:spcPts val="480"/>
              </a:spcBef>
              <a:spcAft>
                <a:spcPts val="0"/>
              </a:spcAft>
              <a:buClr>
                <a:schemeClr val="dk1"/>
              </a:buClr>
              <a:buSzPts val="2400"/>
              <a:buFont typeface="Tahoma"/>
              <a:buAutoNum type="arabicPeriod" startAt="6"/>
            </a:pPr>
            <a:r>
              <a:rPr b="1" i="1" lang="en-IN" sz="2400"/>
              <a:t>‘A network may not contain loops. –</a:t>
            </a:r>
            <a:r>
              <a:rPr b="1" lang="en-IN" sz="2400" u="sng"/>
              <a:t>either error of logic or situation that must be resolved by itemizing iterations</a:t>
            </a:r>
            <a:r>
              <a:rPr lang="en-IN" sz="2400"/>
              <a:t> of activity groups.</a:t>
            </a:r>
            <a:endParaRPr/>
          </a:p>
          <a:p>
            <a:pPr indent="-304800" lvl="0" marL="457200" rtl="0" algn="l">
              <a:spcBef>
                <a:spcPts val="480"/>
              </a:spcBef>
              <a:spcAft>
                <a:spcPts val="0"/>
              </a:spcAft>
              <a:buClr>
                <a:schemeClr val="dk1"/>
              </a:buClr>
              <a:buSzPts val="2400"/>
              <a:buFont typeface="Tahoma"/>
              <a:buNone/>
            </a:pPr>
            <a:r>
              <a:t/>
            </a:r>
            <a:endParaRPr b="1" i="1" sz="2400"/>
          </a:p>
          <a:p>
            <a:pPr indent="-304800" lvl="0" marL="457200" rtl="0" algn="l">
              <a:spcBef>
                <a:spcPts val="480"/>
              </a:spcBef>
              <a:spcAft>
                <a:spcPts val="0"/>
              </a:spcAft>
              <a:buClr>
                <a:schemeClr val="dk1"/>
              </a:buClr>
              <a:buSzPts val="2400"/>
              <a:buFont typeface="Tahoma"/>
              <a:buNone/>
            </a:pPr>
            <a:r>
              <a:t/>
            </a:r>
            <a:endParaRPr b="1" i="1" sz="2400"/>
          </a:p>
          <a:p>
            <a:pPr indent="-304800" lvl="0" marL="457200" rtl="0" algn="l">
              <a:spcBef>
                <a:spcPts val="480"/>
              </a:spcBef>
              <a:spcAft>
                <a:spcPts val="0"/>
              </a:spcAft>
              <a:buClr>
                <a:schemeClr val="dk1"/>
              </a:buClr>
              <a:buSzPts val="2400"/>
              <a:buFont typeface="Tahoma"/>
              <a:buNone/>
            </a:pPr>
            <a:r>
              <a:t/>
            </a:r>
            <a:endParaRPr b="1" i="1" sz="2400"/>
          </a:p>
          <a:p>
            <a:pPr indent="-304800" lvl="0" marL="457200" rtl="0" algn="l">
              <a:spcBef>
                <a:spcPts val="480"/>
              </a:spcBef>
              <a:spcAft>
                <a:spcPts val="0"/>
              </a:spcAft>
              <a:buClr>
                <a:schemeClr val="dk1"/>
              </a:buClr>
              <a:buSzPts val="2400"/>
              <a:buFont typeface="Tahoma"/>
              <a:buNone/>
            </a:pPr>
            <a:r>
              <a:t/>
            </a:r>
            <a:endParaRPr b="1" i="1" sz="2400"/>
          </a:p>
        </p:txBody>
      </p:sp>
      <p:pic>
        <p:nvPicPr>
          <p:cNvPr id="2457" name="Google Shape;2457;p107"/>
          <p:cNvPicPr preferRelativeResize="0"/>
          <p:nvPr/>
        </p:nvPicPr>
        <p:blipFill rotWithShape="1">
          <a:blip r:embed="rId3">
            <a:alphaModFix/>
          </a:blip>
          <a:srcRect b="0" l="0" r="0" t="0"/>
          <a:stretch/>
        </p:blipFill>
        <p:spPr>
          <a:xfrm>
            <a:off x="755649" y="4387180"/>
            <a:ext cx="5610225" cy="1562100"/>
          </a:xfrm>
          <a:prstGeom prst="rect">
            <a:avLst/>
          </a:prstGeom>
          <a:noFill/>
          <a:ln>
            <a:noFill/>
          </a:ln>
        </p:spPr>
      </p:pic>
      <p:sp>
        <p:nvSpPr>
          <p:cNvPr id="2458" name="Google Shape;2458;p10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59" name="Google Shape;2459;p10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60" name="Google Shape;2460;p10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4" name="Shape 2464"/>
        <p:cNvGrpSpPr/>
        <p:nvPr/>
      </p:nvGrpSpPr>
      <p:grpSpPr>
        <a:xfrm>
          <a:off x="0" y="0"/>
          <a:ext cx="0" cy="0"/>
          <a:chOff x="0" y="0"/>
          <a:chExt cx="0" cy="0"/>
        </a:xfrm>
      </p:grpSpPr>
      <p:sp>
        <p:nvSpPr>
          <p:cNvPr id="2465" name="Google Shape;2465;p108"/>
          <p:cNvSpPr txBox="1"/>
          <p:nvPr>
            <p:ph type="title"/>
          </p:nvPr>
        </p:nvSpPr>
        <p:spPr>
          <a:xfrm>
            <a:off x="107950" y="17463"/>
            <a:ext cx="9036000" cy="747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Calibri"/>
              <a:buNone/>
            </a:pPr>
            <a:r>
              <a:rPr lang="en-IN" sz="2800"/>
              <a:t>Rules and Conventions AOA Network</a:t>
            </a:r>
            <a:endParaRPr/>
          </a:p>
        </p:txBody>
      </p:sp>
      <p:sp>
        <p:nvSpPr>
          <p:cNvPr id="2466" name="Google Shape;2466;p108"/>
          <p:cNvSpPr txBox="1"/>
          <p:nvPr>
            <p:ph idx="1" type="body"/>
          </p:nvPr>
        </p:nvSpPr>
        <p:spPr>
          <a:xfrm>
            <a:off x="179388" y="981075"/>
            <a:ext cx="8713800" cy="4467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b="1" i="1" lang="en-IN" sz="2400"/>
              <a:t>8.  A network may not contain dangles.-</a:t>
            </a:r>
            <a:endParaRPr/>
          </a:p>
          <a:p>
            <a:pPr indent="0" lvl="0" marL="0" rtl="0" algn="l">
              <a:spcBef>
                <a:spcPts val="480"/>
              </a:spcBef>
              <a:spcAft>
                <a:spcPts val="0"/>
              </a:spcAft>
              <a:buClr>
                <a:schemeClr val="dk1"/>
              </a:buClr>
              <a:buSzPts val="2400"/>
              <a:buNone/>
            </a:pPr>
            <a:r>
              <a:rPr b="1" lang="en-IN" sz="2400" u="sng"/>
              <a:t>Dangling activity cannot exist </a:t>
            </a:r>
            <a:r>
              <a:rPr lang="en-IN" sz="2400"/>
              <a:t>as it would suggest 2 completion points for the project.</a:t>
            </a:r>
            <a:endParaRPr/>
          </a:p>
          <a:p>
            <a:pPr indent="0" lvl="0" marL="0" rtl="0" algn="l">
              <a:spcBef>
                <a:spcPts val="480"/>
              </a:spcBef>
              <a:spcAft>
                <a:spcPts val="0"/>
              </a:spcAft>
              <a:buClr>
                <a:schemeClr val="dk1"/>
              </a:buClr>
              <a:buSzPts val="2400"/>
              <a:buNone/>
            </a:pPr>
            <a:r>
              <a:t/>
            </a:r>
            <a:endParaRPr sz="2400"/>
          </a:p>
          <a:p>
            <a:pPr indent="0" lvl="0" marL="0" rtl="0" algn="l">
              <a:spcBef>
                <a:spcPts val="480"/>
              </a:spcBef>
              <a:spcAft>
                <a:spcPts val="0"/>
              </a:spcAft>
              <a:buClr>
                <a:schemeClr val="dk1"/>
              </a:buClr>
              <a:buSzPts val="2400"/>
              <a:buNone/>
            </a:pPr>
            <a:r>
              <a:rPr b="1" lang="en-IN" sz="2400" u="sng"/>
              <a:t>All events except First and Last, must have atleast one activity entering them and atleast one activity leaving them.</a:t>
            </a:r>
            <a:endParaRPr/>
          </a:p>
          <a:p>
            <a:pPr indent="0" lvl="0" marL="0" rtl="0" algn="l">
              <a:spcBef>
                <a:spcPts val="480"/>
              </a:spcBef>
              <a:spcAft>
                <a:spcPts val="0"/>
              </a:spcAft>
              <a:buClr>
                <a:schemeClr val="dk1"/>
              </a:buClr>
              <a:buSzPts val="2400"/>
              <a:buNone/>
            </a:pPr>
            <a:r>
              <a:rPr lang="en-IN" sz="2400"/>
              <a:t> </a:t>
            </a:r>
            <a:endParaRPr sz="2400"/>
          </a:p>
        </p:txBody>
      </p:sp>
      <p:pic>
        <p:nvPicPr>
          <p:cNvPr id="2467" name="Google Shape;2467;p108"/>
          <p:cNvPicPr preferRelativeResize="0"/>
          <p:nvPr/>
        </p:nvPicPr>
        <p:blipFill rotWithShape="1">
          <a:blip r:embed="rId3">
            <a:alphaModFix/>
          </a:blip>
          <a:srcRect b="0" l="0" r="0" t="0"/>
          <a:stretch/>
        </p:blipFill>
        <p:spPr>
          <a:xfrm>
            <a:off x="899592" y="4293096"/>
            <a:ext cx="5514975" cy="1543050"/>
          </a:xfrm>
          <a:prstGeom prst="rect">
            <a:avLst/>
          </a:prstGeom>
          <a:noFill/>
          <a:ln>
            <a:noFill/>
          </a:ln>
        </p:spPr>
      </p:pic>
      <p:sp>
        <p:nvSpPr>
          <p:cNvPr id="2468" name="Google Shape;2468;p10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69" name="Google Shape;2469;p10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70" name="Google Shape;2470;p10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4" name="Shape 2474"/>
        <p:cNvGrpSpPr/>
        <p:nvPr/>
      </p:nvGrpSpPr>
      <p:grpSpPr>
        <a:xfrm>
          <a:off x="0" y="0"/>
          <a:ext cx="0" cy="0"/>
          <a:chOff x="0" y="0"/>
          <a:chExt cx="0" cy="0"/>
        </a:xfrm>
      </p:grpSpPr>
      <p:sp>
        <p:nvSpPr>
          <p:cNvPr id="2475" name="Google Shape;2475;p109"/>
          <p:cNvSpPr txBox="1"/>
          <p:nvPr>
            <p:ph type="title"/>
          </p:nvPr>
        </p:nvSpPr>
        <p:spPr>
          <a:xfrm>
            <a:off x="34098" y="5833"/>
            <a:ext cx="8856600" cy="731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b="1" lang="en-IN" sz="3959"/>
              <a:t>Representing lagged activities </a:t>
            </a:r>
            <a:endParaRPr/>
          </a:p>
        </p:txBody>
      </p:sp>
      <p:sp>
        <p:nvSpPr>
          <p:cNvPr id="2476" name="Google Shape;2476;p109"/>
          <p:cNvSpPr txBox="1"/>
          <p:nvPr>
            <p:ph idx="1" type="body"/>
          </p:nvPr>
        </p:nvSpPr>
        <p:spPr>
          <a:xfrm>
            <a:off x="457200" y="908720"/>
            <a:ext cx="8229600" cy="5217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AOA are less elegant when it comes to representing lagged parallel activities. </a:t>
            </a:r>
            <a:endParaRPr/>
          </a:p>
          <a:p>
            <a:pPr indent="-342900" lvl="0" marL="342900" rtl="0" algn="l">
              <a:spcBef>
                <a:spcPts val="480"/>
              </a:spcBef>
              <a:spcAft>
                <a:spcPts val="0"/>
              </a:spcAft>
              <a:buClr>
                <a:schemeClr val="dk1"/>
              </a:buClr>
              <a:buSzPts val="2400"/>
              <a:buChar char="•"/>
            </a:pPr>
            <a:r>
              <a:rPr lang="en-IN" sz="2400"/>
              <a:t>We need to represent these with pairs of dummy activities as shown in Figure. </a:t>
            </a:r>
            <a:endParaRPr/>
          </a:p>
          <a:p>
            <a:pPr indent="-342900" lvl="0" marL="342900" rtl="0" algn="l">
              <a:spcBef>
                <a:spcPts val="480"/>
              </a:spcBef>
              <a:spcAft>
                <a:spcPts val="0"/>
              </a:spcAft>
              <a:buClr>
                <a:schemeClr val="dk1"/>
              </a:buClr>
              <a:buSzPts val="2400"/>
              <a:buChar char="•"/>
            </a:pPr>
            <a:r>
              <a:rPr lang="en-IN" sz="2400"/>
              <a:t>Where parallel activities have a time lag , show this as “ladder” of activities.</a:t>
            </a:r>
            <a:endParaRPr/>
          </a:p>
          <a:p>
            <a:pPr indent="-190500" lvl="0" marL="342900" rtl="0" algn="l">
              <a:spcBef>
                <a:spcPts val="480"/>
              </a:spcBef>
              <a:spcAft>
                <a:spcPts val="0"/>
              </a:spcAft>
              <a:buClr>
                <a:schemeClr val="dk1"/>
              </a:buClr>
              <a:buSzPts val="2400"/>
              <a:buNone/>
            </a:pPr>
            <a:r>
              <a:t/>
            </a:r>
            <a:endParaRPr sz="2400"/>
          </a:p>
        </p:txBody>
      </p:sp>
      <p:pic>
        <p:nvPicPr>
          <p:cNvPr id="2477" name="Google Shape;2477;p109"/>
          <p:cNvPicPr preferRelativeResize="0"/>
          <p:nvPr/>
        </p:nvPicPr>
        <p:blipFill rotWithShape="1">
          <a:blip r:embed="rId3">
            <a:alphaModFix/>
          </a:blip>
          <a:srcRect b="0" l="0" r="0" t="0"/>
          <a:stretch/>
        </p:blipFill>
        <p:spPr>
          <a:xfrm>
            <a:off x="1043608" y="3727276"/>
            <a:ext cx="7183437" cy="2222004"/>
          </a:xfrm>
          <a:prstGeom prst="rect">
            <a:avLst/>
          </a:prstGeom>
          <a:noFill/>
          <a:ln>
            <a:noFill/>
          </a:ln>
        </p:spPr>
      </p:pic>
      <p:sp>
        <p:nvSpPr>
          <p:cNvPr id="2478" name="Google Shape;2478;p10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79" name="Google Shape;2479;p10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80" name="Google Shape;2480;p10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4" name="Shape 2484"/>
        <p:cNvGrpSpPr/>
        <p:nvPr/>
      </p:nvGrpSpPr>
      <p:grpSpPr>
        <a:xfrm>
          <a:off x="0" y="0"/>
          <a:ext cx="0" cy="0"/>
          <a:chOff x="0" y="0"/>
          <a:chExt cx="0" cy="0"/>
        </a:xfrm>
      </p:grpSpPr>
      <p:sp>
        <p:nvSpPr>
          <p:cNvPr id="2485" name="Google Shape;2485;p110"/>
          <p:cNvSpPr txBox="1"/>
          <p:nvPr>
            <p:ph type="title"/>
          </p:nvPr>
        </p:nvSpPr>
        <p:spPr>
          <a:xfrm>
            <a:off x="611188" y="115888"/>
            <a:ext cx="7772400" cy="58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b="1" lang="en-IN" sz="3959"/>
              <a:t>Using dummy activities</a:t>
            </a:r>
            <a:endParaRPr sz="3959"/>
          </a:p>
        </p:txBody>
      </p:sp>
      <p:sp>
        <p:nvSpPr>
          <p:cNvPr id="2486" name="Google Shape;2486;p110"/>
          <p:cNvSpPr txBox="1"/>
          <p:nvPr>
            <p:ph idx="1" type="body"/>
          </p:nvPr>
        </p:nvSpPr>
        <p:spPr>
          <a:xfrm>
            <a:off x="0" y="715963"/>
            <a:ext cx="8929800" cy="5116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t>When two paths within a network have a common event although they are, in other respects, independent, a logical error such as that illustrated in Figure 6.23 might occur</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t>We can resolve this problem by separating the two (more or less) independent paths and introducing a dummy </a:t>
            </a:r>
            <a:br>
              <a:rPr lang="en-IN" sz="2400"/>
            </a:br>
            <a:r>
              <a:rPr lang="en-IN" sz="2400"/>
              <a:t>activity </a:t>
            </a:r>
            <a:endParaRPr sz="2400"/>
          </a:p>
          <a:p>
            <a:pPr indent="-139700" lvl="0" marL="342900" rtl="0" algn="l">
              <a:spcBef>
                <a:spcPts val="640"/>
              </a:spcBef>
              <a:spcAft>
                <a:spcPts val="0"/>
              </a:spcAft>
              <a:buClr>
                <a:schemeClr val="dk1"/>
              </a:buClr>
              <a:buSzPts val="3200"/>
              <a:buNone/>
            </a:pPr>
            <a:r>
              <a:t/>
            </a:r>
            <a:endParaRPr/>
          </a:p>
        </p:txBody>
      </p:sp>
      <p:pic>
        <p:nvPicPr>
          <p:cNvPr id="2487" name="Google Shape;2487;p110"/>
          <p:cNvPicPr preferRelativeResize="0"/>
          <p:nvPr/>
        </p:nvPicPr>
        <p:blipFill rotWithShape="1">
          <a:blip r:embed="rId3">
            <a:alphaModFix/>
          </a:blip>
          <a:srcRect b="0" l="0" r="0" t="0"/>
          <a:stretch/>
        </p:blipFill>
        <p:spPr>
          <a:xfrm>
            <a:off x="1403350" y="1916113"/>
            <a:ext cx="6403974" cy="1800919"/>
          </a:xfrm>
          <a:prstGeom prst="rect">
            <a:avLst/>
          </a:prstGeom>
          <a:noFill/>
          <a:ln>
            <a:noFill/>
          </a:ln>
        </p:spPr>
      </p:pic>
      <p:pic>
        <p:nvPicPr>
          <p:cNvPr id="2488" name="Google Shape;2488;p110"/>
          <p:cNvPicPr preferRelativeResize="0"/>
          <p:nvPr/>
        </p:nvPicPr>
        <p:blipFill rotWithShape="1">
          <a:blip r:embed="rId4">
            <a:alphaModFix/>
          </a:blip>
          <a:srcRect b="0" l="0" r="0" t="0"/>
          <a:stretch/>
        </p:blipFill>
        <p:spPr>
          <a:xfrm>
            <a:off x="2268538" y="4464645"/>
            <a:ext cx="5875337" cy="1844675"/>
          </a:xfrm>
          <a:prstGeom prst="rect">
            <a:avLst/>
          </a:prstGeom>
          <a:noFill/>
          <a:ln>
            <a:noFill/>
          </a:ln>
        </p:spPr>
      </p:pic>
      <p:sp>
        <p:nvSpPr>
          <p:cNvPr id="2489" name="Google Shape;2489;p1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90" name="Google Shape;2490;p1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491" name="Google Shape;2491;p1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5" name="Shape 2495"/>
        <p:cNvGrpSpPr/>
        <p:nvPr/>
      </p:nvGrpSpPr>
      <p:grpSpPr>
        <a:xfrm>
          <a:off x="0" y="0"/>
          <a:ext cx="0" cy="0"/>
          <a:chOff x="0" y="0"/>
          <a:chExt cx="0" cy="0"/>
        </a:xfrm>
      </p:grpSpPr>
      <p:sp>
        <p:nvSpPr>
          <p:cNvPr id="2496" name="Google Shape;2496;p111"/>
          <p:cNvSpPr txBox="1"/>
          <p:nvPr>
            <p:ph idx="1" type="body"/>
          </p:nvPr>
        </p:nvSpPr>
        <p:spPr>
          <a:xfrm>
            <a:off x="0" y="836712"/>
            <a:ext cx="8964600" cy="5043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IN"/>
              <a:t>A </a:t>
            </a:r>
            <a:r>
              <a:rPr i="1" lang="en-IN"/>
              <a:t>dummy activity </a:t>
            </a:r>
            <a:r>
              <a:rPr lang="en-IN"/>
              <a:t>is used to illustrate precedence relationships in AOA networks. </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rgbClr val="0070C0"/>
              </a:buClr>
              <a:buSzPts val="3200"/>
              <a:buChar char="•"/>
            </a:pPr>
            <a:r>
              <a:rPr lang="en-IN">
                <a:solidFill>
                  <a:srgbClr val="0070C0"/>
                </a:solidFill>
              </a:rPr>
              <a:t>It serves only as a “connector”</a:t>
            </a:r>
            <a:endParaRPr/>
          </a:p>
          <a:p>
            <a:pPr indent="-139700" lvl="0" marL="342900" rtl="0" algn="l">
              <a:spcBef>
                <a:spcPts val="640"/>
              </a:spcBef>
              <a:spcAft>
                <a:spcPts val="0"/>
              </a:spcAft>
              <a:buClr>
                <a:schemeClr val="dk1"/>
              </a:buClr>
              <a:buSzPts val="3200"/>
              <a:buNone/>
            </a:pPr>
            <a:r>
              <a:t/>
            </a:r>
            <a:endParaRPr>
              <a:solidFill>
                <a:srgbClr val="0070C0"/>
              </a:solidFill>
            </a:endParaRPr>
          </a:p>
          <a:p>
            <a:pPr indent="-342900" lvl="0" marL="342900" rtl="0" algn="l">
              <a:spcBef>
                <a:spcPts val="640"/>
              </a:spcBef>
              <a:spcAft>
                <a:spcPts val="0"/>
              </a:spcAft>
              <a:buClr>
                <a:srgbClr val="0070C0"/>
              </a:buClr>
              <a:buSzPts val="3200"/>
              <a:buChar char="•"/>
            </a:pPr>
            <a:r>
              <a:rPr lang="en-IN">
                <a:solidFill>
                  <a:srgbClr val="0070C0"/>
                </a:solidFill>
              </a:rPr>
              <a:t>It is not a “real” activity, and represents neither work nor time.</a:t>
            </a:r>
            <a:endParaRPr>
              <a:solidFill>
                <a:srgbClr val="0070C0"/>
              </a:solidFill>
            </a:endParaRPr>
          </a:p>
        </p:txBody>
      </p:sp>
      <p:sp>
        <p:nvSpPr>
          <p:cNvPr id="2497" name="Google Shape;2497;p111"/>
          <p:cNvSpPr txBox="1"/>
          <p:nvPr>
            <p:ph type="title"/>
          </p:nvPr>
        </p:nvSpPr>
        <p:spPr>
          <a:xfrm>
            <a:off x="611188" y="115888"/>
            <a:ext cx="7772400" cy="58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b="1" lang="en-IN" sz="3959"/>
              <a:t>Using dummy activities</a:t>
            </a:r>
            <a:endParaRPr sz="3959"/>
          </a:p>
        </p:txBody>
      </p:sp>
      <p:sp>
        <p:nvSpPr>
          <p:cNvPr id="2498" name="Google Shape;2498;p1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499" name="Google Shape;2499;p1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00" name="Google Shape;2500;p1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4" name="Shape 2504"/>
        <p:cNvGrpSpPr/>
        <p:nvPr/>
      </p:nvGrpSpPr>
      <p:grpSpPr>
        <a:xfrm>
          <a:off x="0" y="0"/>
          <a:ext cx="0" cy="0"/>
          <a:chOff x="0" y="0"/>
          <a:chExt cx="0" cy="0"/>
        </a:xfrm>
      </p:grpSpPr>
      <p:sp>
        <p:nvSpPr>
          <p:cNvPr id="2505" name="Google Shape;2505;p112"/>
          <p:cNvSpPr txBox="1"/>
          <p:nvPr>
            <p:ph idx="1" type="body"/>
          </p:nvPr>
        </p:nvSpPr>
        <p:spPr>
          <a:xfrm>
            <a:off x="0" y="836712"/>
            <a:ext cx="8964600" cy="5544600"/>
          </a:xfrm>
          <a:prstGeom prst="rect">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IN" sz="2400">
                <a:solidFill>
                  <a:schemeClr val="dk1"/>
                </a:solidFill>
                <a:latin typeface="Calibri"/>
                <a:ea typeface="Calibri"/>
                <a:cs typeface="Calibri"/>
                <a:sym typeface="Calibri"/>
              </a:rPr>
              <a:t>An engineer decides to write a new computer program and to buy a new computer to run it on. The activities and their dependencies are illustrated in the AON network in Figure. </a:t>
            </a:r>
            <a:endParaRPr/>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IN" sz="2400">
                <a:solidFill>
                  <a:schemeClr val="dk1"/>
                </a:solidFill>
                <a:latin typeface="Calibri"/>
                <a:ea typeface="Calibri"/>
                <a:cs typeface="Calibri"/>
                <a:sym typeface="Calibri"/>
              </a:rPr>
              <a:t>The dependencies (excluding ones from start and to  end nodes) are:</a:t>
            </a:r>
            <a:endParaRPr/>
          </a:p>
          <a:p>
            <a:pPr indent="-342900" lvl="0" marL="342900" rtl="0" algn="l">
              <a:spcBef>
                <a:spcPts val="480"/>
              </a:spcBef>
              <a:spcAft>
                <a:spcPts val="0"/>
              </a:spcAft>
              <a:buClr>
                <a:schemeClr val="dk1"/>
              </a:buClr>
              <a:buSzPts val="2400"/>
              <a:buChar char="•"/>
            </a:pPr>
            <a:r>
              <a:rPr b="1" lang="en-IN" sz="2400">
                <a:solidFill>
                  <a:schemeClr val="dk1"/>
                </a:solidFill>
                <a:latin typeface="Calibri"/>
                <a:ea typeface="Calibri"/>
                <a:cs typeface="Calibri"/>
                <a:sym typeface="Calibri"/>
              </a:rPr>
              <a:t>1. </a:t>
            </a:r>
            <a:r>
              <a:rPr lang="en-IN" sz="2400">
                <a:solidFill>
                  <a:schemeClr val="dk1"/>
                </a:solidFill>
                <a:latin typeface="Calibri"/>
                <a:ea typeface="Calibri"/>
                <a:cs typeface="Calibri"/>
                <a:sym typeface="Calibri"/>
              </a:rPr>
              <a:t>Pay for the computer after buying the computer</a:t>
            </a:r>
            <a:endParaRPr/>
          </a:p>
          <a:p>
            <a:pPr indent="-342900" lvl="0" marL="342900" rtl="0" algn="l">
              <a:spcBef>
                <a:spcPts val="480"/>
              </a:spcBef>
              <a:spcAft>
                <a:spcPts val="0"/>
              </a:spcAft>
              <a:buClr>
                <a:schemeClr val="dk1"/>
              </a:buClr>
              <a:buSzPts val="2400"/>
              <a:buChar char="•"/>
            </a:pPr>
            <a:r>
              <a:rPr b="1" lang="en-IN" sz="2400">
                <a:solidFill>
                  <a:schemeClr val="dk1"/>
                </a:solidFill>
                <a:latin typeface="Calibri"/>
                <a:ea typeface="Calibri"/>
                <a:cs typeface="Calibri"/>
                <a:sym typeface="Calibri"/>
              </a:rPr>
              <a:t>2. </a:t>
            </a:r>
            <a:r>
              <a:rPr lang="en-IN" sz="2400">
                <a:solidFill>
                  <a:schemeClr val="dk1"/>
                </a:solidFill>
                <a:latin typeface="Calibri"/>
                <a:ea typeface="Calibri"/>
                <a:cs typeface="Calibri"/>
                <a:sym typeface="Calibri"/>
              </a:rPr>
              <a:t>Install the computer program after writing the program </a:t>
            </a:r>
            <a:r>
              <a:rPr i="1" lang="en-IN" sz="2400">
                <a:solidFill>
                  <a:schemeClr val="dk1"/>
                </a:solidFill>
                <a:latin typeface="Calibri"/>
                <a:ea typeface="Calibri"/>
                <a:cs typeface="Calibri"/>
                <a:sym typeface="Calibri"/>
              </a:rPr>
              <a:t>and </a:t>
            </a:r>
            <a:r>
              <a:rPr lang="en-IN" sz="2400">
                <a:solidFill>
                  <a:schemeClr val="dk1"/>
                </a:solidFill>
                <a:latin typeface="Calibri"/>
                <a:ea typeface="Calibri"/>
                <a:cs typeface="Calibri"/>
                <a:sym typeface="Calibri"/>
              </a:rPr>
              <a:t>after buying the computer.</a:t>
            </a:r>
            <a:endParaRPr/>
          </a:p>
        </p:txBody>
      </p:sp>
      <p:sp>
        <p:nvSpPr>
          <p:cNvPr id="2506" name="Google Shape;2506;p112"/>
          <p:cNvSpPr txBox="1"/>
          <p:nvPr>
            <p:ph type="title"/>
          </p:nvPr>
        </p:nvSpPr>
        <p:spPr>
          <a:xfrm>
            <a:off x="611188" y="115888"/>
            <a:ext cx="7772400" cy="587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b="1" lang="en-IN" sz="3959"/>
              <a:t>Using dummy activities</a:t>
            </a:r>
            <a:endParaRPr sz="3959"/>
          </a:p>
        </p:txBody>
      </p:sp>
      <p:sp>
        <p:nvSpPr>
          <p:cNvPr id="2507" name="Google Shape;2507;p1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03-09-2019</a:t>
            </a:r>
            <a:endParaRPr/>
          </a:p>
        </p:txBody>
      </p:sp>
      <p:sp>
        <p:nvSpPr>
          <p:cNvPr id="2508" name="Google Shape;2508;p1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Prof. Shweta Dhawan Chachra</a:t>
            </a:r>
            <a:endParaRPr/>
          </a:p>
        </p:txBody>
      </p:sp>
      <p:sp>
        <p:nvSpPr>
          <p:cNvPr id="2509" name="Google Shape;2509;p1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2510" name="Google Shape;2510;p112"/>
          <p:cNvPicPr preferRelativeResize="0"/>
          <p:nvPr/>
        </p:nvPicPr>
        <p:blipFill rotWithShape="1">
          <a:blip r:embed="rId3">
            <a:alphaModFix/>
          </a:blip>
          <a:srcRect b="0" l="0" r="0" t="0"/>
          <a:stretch/>
        </p:blipFill>
        <p:spPr>
          <a:xfrm>
            <a:off x="971600" y="2132856"/>
            <a:ext cx="6581775" cy="180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